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80" r:id="rId3"/>
    <p:sldId id="258" r:id="rId4"/>
    <p:sldId id="282" r:id="rId5"/>
    <p:sldId id="259" r:id="rId6"/>
    <p:sldId id="257" r:id="rId7"/>
    <p:sldId id="260" r:id="rId8"/>
    <p:sldId id="283" r:id="rId9"/>
    <p:sldId id="284" r:id="rId10"/>
    <p:sldId id="286" r:id="rId11"/>
    <p:sldId id="285" r:id="rId12"/>
    <p:sldId id="309" r:id="rId13"/>
    <p:sldId id="288" r:id="rId14"/>
    <p:sldId id="289" r:id="rId15"/>
    <p:sldId id="290" r:id="rId16"/>
    <p:sldId id="287" r:id="rId17"/>
    <p:sldId id="291" r:id="rId18"/>
    <p:sldId id="292" r:id="rId19"/>
    <p:sldId id="295" r:id="rId20"/>
    <p:sldId id="293" r:id="rId21"/>
    <p:sldId id="296" r:id="rId22"/>
    <p:sldId id="307" r:id="rId23"/>
    <p:sldId id="294" r:id="rId24"/>
    <p:sldId id="298" r:id="rId25"/>
    <p:sldId id="299" r:id="rId26"/>
    <p:sldId id="300" r:id="rId27"/>
    <p:sldId id="297" r:id="rId28"/>
    <p:sldId id="308" r:id="rId29"/>
  </p:sldIdLst>
  <p:sldSz cx="12192000" cy="6858000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alibri Light" panose="020F0302020204030204" pitchFamily="34" charset="0"/>
      <p:regular r:id="rId34"/>
      <p:italic r:id="rId35"/>
    </p:embeddedFont>
    <p:embeddedFont>
      <p:font typeface="Cambria Math" panose="02040503050406030204" pitchFamily="18" charset="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82" y="4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9FFB5-9F03-4CB3-86A7-C61D6C8BBD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20D44A-6AD3-45D4-A6E8-52E38AFE3B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D5DD2-D3C5-4995-A0E9-3115D1832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7295-59C0-457A-BFA1-061A3C1DD2D8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1656FD-F240-4201-8AC4-44903C6AB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E9DCE-C791-4DC5-9EB2-ABE9C9F18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37DA2-EEBE-49BD-B28B-B56B172618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9774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9A2CF-6AD5-4D7E-9513-3E43C94CF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F11E71-E771-451E-BF8C-03B0DAACC3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72E2-C31F-4632-BC2F-92E662465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7295-59C0-457A-BFA1-061A3C1DD2D8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F44FC2-BBD1-44DB-8D8E-3E57CEA21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5DE7B-F523-44FD-B002-CF34EBCC5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37DA2-EEBE-49BD-B28B-B56B172618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2866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5C0D9D-D352-484C-9905-B635DB0F8A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9F4874-ABF5-47FE-BBB4-D37C1A9309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F9724-9267-4FCE-AD40-6637AFFC5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7295-59C0-457A-BFA1-061A3C1DD2D8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645DE3-AA51-4253-8E83-FC62E3117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82A56C-0A04-4400-BCFC-028C4837F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37DA2-EEBE-49BD-B28B-B56B172618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676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AF077-E0DC-4A27-ADFE-91E5F53F3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10805-F45F-40D5-9A10-783108E0F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9C46B-74D9-4BFA-ACE0-E2208C3D4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7295-59C0-457A-BFA1-061A3C1DD2D8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C73316-99DB-45AE-B3A1-299EC392A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D042B1-0D5B-43BE-AC86-D55FA7BF9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37DA2-EEBE-49BD-B28B-B56B172618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683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4C268-2A04-4D79-BAA5-26F6A03E2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B82BC-C3EB-40AD-88E0-C6F4E7C7F1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F91848-81DA-41C9-88C0-8EB15B8C0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7295-59C0-457A-BFA1-061A3C1DD2D8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9A34EB-A95B-4F67-878C-BDCD70FCB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DCB82-CBAB-4221-AC2A-48C9915A3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37DA2-EEBE-49BD-B28B-B56B172618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9377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BBE07-9B9B-4686-9263-5B11076B6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8F1EC-53D2-473A-8458-B47FE31B02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D659B8-6006-4AC9-8096-A5FE2273B3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62D335-044D-45C7-93CB-B0BDE5D23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7295-59C0-457A-BFA1-061A3C1DD2D8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F32308-58FC-40EA-ADE3-1ADD33260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8BBAD-E4FF-4235-BD93-72E44B10D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37DA2-EEBE-49BD-B28B-B56B172618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4016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24F89-D426-48FA-A608-6E4409F60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437EE6-8DD7-4A45-A1F0-33E29004E2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F36E60-7CAB-4C1C-8AA2-55519846FE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B9E53A-4EA2-4573-B85A-DB7D3930E6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0810D5-5F03-4D8B-8388-9B22164C35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CE7B54-DF83-4948-A4F8-B5A02F99B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7295-59C0-457A-BFA1-061A3C1DD2D8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9938DC-7039-4682-A961-BC0029F5D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6A661-2B3E-4E3F-A09C-733E993D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37DA2-EEBE-49BD-B28B-B56B172618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5330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94C30-A837-4959-9B99-B2C2FBD42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7DBD0F-DC8C-4107-A9AB-1558EC7F9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7295-59C0-457A-BFA1-061A3C1DD2D8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6C6E3-753A-438A-86B3-508017CAE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EB06B9-1F64-4377-A7F2-2B190D9D5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37DA2-EEBE-49BD-B28B-B56B172618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640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AE5223-7D89-48CD-A101-FD1BE6A4F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7295-59C0-457A-BFA1-061A3C1DD2D8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BD1A61-289D-448F-B9E7-B0047D974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679036-E150-4F5A-A320-D89FC520D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37DA2-EEBE-49BD-B28B-B56B172618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8705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24523-9D06-4EC0-BDCF-478CDC8D9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B174B-3252-4FF3-995D-43FDC171B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3519F7-959A-4E28-AF0B-AF09A42C68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D89828-52A9-4BE0-96CF-BA32C06DC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7295-59C0-457A-BFA1-061A3C1DD2D8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E6F75F-AD59-48C9-AEEC-D5F237557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BBF6CE-E89F-4A9F-A20A-8898E9674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37DA2-EEBE-49BD-B28B-B56B172618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9309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8F113-7D97-46C6-A047-22C2A5FDC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A42005-FC4D-47E0-8A20-C91CB90906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38AF8F-595B-4E95-9BE2-12CE78C4C0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D0A87E-F596-4B9F-873D-B8B997D4F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7295-59C0-457A-BFA1-061A3C1DD2D8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2A289C-781E-4A8E-9E25-E324B9AB0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6DB3FE-2655-42C3-A563-C609338A7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37DA2-EEBE-49BD-B28B-B56B172618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1219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2C5946-C20D-4769-9B6B-15FE68BC0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68152E-6617-47B2-AD4B-7098387F66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D57E3-E1F7-419C-A3E6-FD18496F88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197295-59C0-457A-BFA1-061A3C1DD2D8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29455-2D39-49BF-97D2-90088FBE1B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DF530-D2FE-4687-964B-03DED368FE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37DA2-EEBE-49BD-B28B-B56B172618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0736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C57C4-84E8-4362-86B1-90BBF80F79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801687"/>
            <a:ext cx="9144000" cy="2387600"/>
          </a:xfrm>
        </p:spPr>
        <p:txBody>
          <a:bodyPr/>
          <a:lstStyle/>
          <a:p>
            <a:r>
              <a:rPr lang="en-GB" dirty="0"/>
              <a:t>Estimating vital rates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6F1334-E132-4832-90E5-60E77CAA4F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677988"/>
            <a:ext cx="9144000" cy="1655762"/>
          </a:xfrm>
        </p:spPr>
        <p:txBody>
          <a:bodyPr/>
          <a:lstStyle/>
          <a:p>
            <a:r>
              <a:rPr lang="en-GB" dirty="0"/>
              <a:t>Using Open CMR to estimate survival rates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EDDA55-9A5D-447E-955B-4D56C71680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922" t="24709" r="20391" b="14802"/>
          <a:stretch/>
        </p:blipFill>
        <p:spPr>
          <a:xfrm>
            <a:off x="3076575" y="2275438"/>
            <a:ext cx="6038850" cy="439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769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51436-28FB-477B-8A31-E2AFA228C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Next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75A48-B8CC-44B1-B5AD-8D56EE3844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184" y="1612602"/>
            <a:ext cx="5076495" cy="5133637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If survival probability is 38%</a:t>
            </a:r>
          </a:p>
          <a:p>
            <a:pPr lvl="1"/>
            <a:r>
              <a:rPr lang="en-GB" dirty="0"/>
              <a:t>There is a 2% chance that Pear would survive 4 years</a:t>
            </a:r>
          </a:p>
          <a:p>
            <a:pPr lvl="2"/>
            <a:r>
              <a:rPr lang="el-GR" dirty="0"/>
              <a:t>Φ</a:t>
            </a:r>
            <a:r>
              <a:rPr lang="en-GB" dirty="0"/>
              <a:t> * </a:t>
            </a:r>
            <a:r>
              <a:rPr lang="el-GR" dirty="0"/>
              <a:t>Φ</a:t>
            </a:r>
            <a:r>
              <a:rPr lang="en-GB" dirty="0"/>
              <a:t> * </a:t>
            </a:r>
            <a:r>
              <a:rPr lang="el-GR" dirty="0"/>
              <a:t>Φ</a:t>
            </a:r>
            <a:r>
              <a:rPr lang="en-GB" dirty="0"/>
              <a:t> * </a:t>
            </a:r>
            <a:r>
              <a:rPr lang="el-GR" dirty="0"/>
              <a:t>Φ</a:t>
            </a:r>
            <a:endParaRPr lang="en-GB" dirty="0"/>
          </a:p>
          <a:p>
            <a:pPr lvl="2"/>
            <a:r>
              <a:rPr lang="en-GB" dirty="0"/>
              <a:t>Or </a:t>
            </a:r>
            <a:r>
              <a:rPr lang="el-GR" dirty="0"/>
              <a:t>Φ</a:t>
            </a:r>
            <a:r>
              <a:rPr lang="en-GB" baseline="30000" dirty="0"/>
              <a:t>4</a:t>
            </a:r>
          </a:p>
          <a:p>
            <a:pPr lvl="1"/>
            <a:r>
              <a:rPr lang="en-GB" dirty="0"/>
              <a:t>Or a 86% chance Pear would die after 2 years</a:t>
            </a:r>
          </a:p>
          <a:p>
            <a:pPr lvl="2"/>
            <a:r>
              <a:rPr lang="en-GB" dirty="0"/>
              <a:t>1 – (</a:t>
            </a:r>
            <a:r>
              <a:rPr lang="el-GR" dirty="0"/>
              <a:t>Φ</a:t>
            </a:r>
            <a:r>
              <a:rPr lang="en-GB" dirty="0"/>
              <a:t> * </a:t>
            </a:r>
            <a:r>
              <a:rPr lang="el-GR" dirty="0"/>
              <a:t>Φ</a:t>
            </a:r>
            <a:r>
              <a:rPr lang="en-GB" dirty="0"/>
              <a:t>)</a:t>
            </a:r>
          </a:p>
          <a:p>
            <a:pPr lvl="2"/>
            <a:r>
              <a:rPr lang="en-GB" dirty="0"/>
              <a:t>Or 1 – </a:t>
            </a:r>
            <a:r>
              <a:rPr lang="el-GR" dirty="0"/>
              <a:t>Φ</a:t>
            </a:r>
            <a:r>
              <a:rPr lang="en-GB" baseline="30000" dirty="0"/>
              <a:t>2</a:t>
            </a:r>
          </a:p>
          <a:p>
            <a:r>
              <a:rPr lang="en-GB" dirty="0"/>
              <a:t>Doesn’t seem likely</a:t>
            </a:r>
          </a:p>
          <a:p>
            <a:r>
              <a:rPr lang="en-GB" dirty="0"/>
              <a:t>The mistake is to assume 8 years</a:t>
            </a:r>
          </a:p>
          <a:p>
            <a:pPr lvl="1"/>
            <a:r>
              <a:rPr lang="en-GB" dirty="0"/>
              <a:t>Death is deterministic</a:t>
            </a:r>
          </a:p>
          <a:p>
            <a:pPr lvl="1"/>
            <a:r>
              <a:rPr lang="en-GB" dirty="0"/>
              <a:t>There is no longer any probability</a:t>
            </a:r>
          </a:p>
          <a:p>
            <a:r>
              <a:rPr lang="en-GB" dirty="0"/>
              <a:t>Now chance to survive 4 years is,</a:t>
            </a:r>
          </a:p>
          <a:p>
            <a:pPr lvl="1"/>
            <a:r>
              <a:rPr lang="el-GR" dirty="0"/>
              <a:t>Φ</a:t>
            </a:r>
            <a:r>
              <a:rPr lang="en-GB" baseline="30000" dirty="0"/>
              <a:t>4 </a:t>
            </a:r>
            <a:r>
              <a:rPr lang="en-GB" dirty="0"/>
              <a:t>= 0.75</a:t>
            </a:r>
            <a:r>
              <a:rPr lang="en-GB" baseline="30000" dirty="0"/>
              <a:t>4 </a:t>
            </a:r>
            <a:r>
              <a:rPr lang="en-GB" dirty="0"/>
              <a:t>= 31%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B999849-98A8-4422-9BE6-AE5CB19C82C8}"/>
              </a:ext>
            </a:extLst>
          </p:cNvPr>
          <p:cNvGrpSpPr/>
          <p:nvPr/>
        </p:nvGrpSpPr>
        <p:grpSpPr>
          <a:xfrm>
            <a:off x="5474584" y="2239962"/>
            <a:ext cx="6380479" cy="1844357"/>
            <a:chOff x="5474584" y="2239962"/>
            <a:chExt cx="6380479" cy="184435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9781AFC-BDC3-4988-9F83-A7470D55172A}"/>
                </a:ext>
              </a:extLst>
            </p:cNvPr>
            <p:cNvSpPr/>
            <p:nvPr/>
          </p:nvSpPr>
          <p:spPr>
            <a:xfrm>
              <a:off x="6187202" y="2897123"/>
              <a:ext cx="419070" cy="448243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20DAE40-3FDB-40DB-8459-73C0E0BC6C32}"/>
                </a:ext>
              </a:extLst>
            </p:cNvPr>
            <p:cNvSpPr/>
            <p:nvPr/>
          </p:nvSpPr>
          <p:spPr>
            <a:xfrm>
              <a:off x="6938816" y="2897124"/>
              <a:ext cx="419070" cy="448243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90E4675-7784-4C1C-92E0-DF638B18FEFE}"/>
                </a:ext>
              </a:extLst>
            </p:cNvPr>
            <p:cNvSpPr/>
            <p:nvPr/>
          </p:nvSpPr>
          <p:spPr>
            <a:xfrm>
              <a:off x="7690431" y="2897124"/>
              <a:ext cx="419070" cy="448243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C16B176-706B-4BD0-B2C4-C0CB0598614A}"/>
                </a:ext>
              </a:extLst>
            </p:cNvPr>
            <p:cNvSpPr/>
            <p:nvPr/>
          </p:nvSpPr>
          <p:spPr>
            <a:xfrm>
              <a:off x="8442045" y="2897123"/>
              <a:ext cx="419070" cy="448243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DD5280D-DF3E-4FB0-8908-45A31B230A46}"/>
                </a:ext>
              </a:extLst>
            </p:cNvPr>
            <p:cNvSpPr/>
            <p:nvPr/>
          </p:nvSpPr>
          <p:spPr>
            <a:xfrm>
              <a:off x="9181150" y="3636075"/>
              <a:ext cx="419070" cy="448243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F13867D-B198-4031-99B4-7A9208193BD9}"/>
                </a:ext>
              </a:extLst>
            </p:cNvPr>
            <p:cNvSpPr/>
            <p:nvPr/>
          </p:nvSpPr>
          <p:spPr>
            <a:xfrm>
              <a:off x="9932765" y="3636076"/>
              <a:ext cx="419070" cy="448243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6BE9E6E-DF7D-4467-A2BA-E7370ED5F0ED}"/>
                </a:ext>
              </a:extLst>
            </p:cNvPr>
            <p:cNvSpPr/>
            <p:nvPr/>
          </p:nvSpPr>
          <p:spPr>
            <a:xfrm>
              <a:off x="10684379" y="3636076"/>
              <a:ext cx="419070" cy="448243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75926C7-11E2-43AF-81C5-9B38D34AC417}"/>
                </a:ext>
              </a:extLst>
            </p:cNvPr>
            <p:cNvSpPr/>
            <p:nvPr/>
          </p:nvSpPr>
          <p:spPr>
            <a:xfrm>
              <a:off x="11435993" y="3636075"/>
              <a:ext cx="419070" cy="448243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D1D475D-2BE9-4B8A-B71E-AD01B471FBDE}"/>
                </a:ext>
              </a:extLst>
            </p:cNvPr>
            <p:cNvSpPr txBox="1"/>
            <p:nvPr/>
          </p:nvSpPr>
          <p:spPr>
            <a:xfrm>
              <a:off x="6170275" y="2239962"/>
              <a:ext cx="459891" cy="2702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2018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74F1113-AC09-4BF9-9AC6-00B0ABDB322B}"/>
                </a:ext>
              </a:extLst>
            </p:cNvPr>
            <p:cNvSpPr txBox="1"/>
            <p:nvPr/>
          </p:nvSpPr>
          <p:spPr>
            <a:xfrm>
              <a:off x="6918405" y="2239962"/>
              <a:ext cx="459891" cy="2702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2019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88BCC5D-8121-4E97-873D-154A28822030}"/>
                </a:ext>
              </a:extLst>
            </p:cNvPr>
            <p:cNvSpPr txBox="1"/>
            <p:nvPr/>
          </p:nvSpPr>
          <p:spPr>
            <a:xfrm>
              <a:off x="7670019" y="2239962"/>
              <a:ext cx="459891" cy="2702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2020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CF4965-0ED5-4F32-B6CB-3C8D8A19E09B}"/>
                </a:ext>
              </a:extLst>
            </p:cNvPr>
            <p:cNvSpPr txBox="1"/>
            <p:nvPr/>
          </p:nvSpPr>
          <p:spPr>
            <a:xfrm>
              <a:off x="8421634" y="2239962"/>
              <a:ext cx="459891" cy="2702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A7C7D0A-B684-4110-968F-35F532BCADCB}"/>
                </a:ext>
              </a:extLst>
            </p:cNvPr>
            <p:cNvSpPr txBox="1"/>
            <p:nvPr/>
          </p:nvSpPr>
          <p:spPr>
            <a:xfrm>
              <a:off x="9132375" y="2239962"/>
              <a:ext cx="459891" cy="2702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657B3B1-DC8C-4C7A-86A3-8FB2EDE50A7F}"/>
                </a:ext>
              </a:extLst>
            </p:cNvPr>
            <p:cNvSpPr txBox="1"/>
            <p:nvPr/>
          </p:nvSpPr>
          <p:spPr>
            <a:xfrm>
              <a:off x="9880505" y="2239962"/>
              <a:ext cx="459891" cy="2702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2023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E8D0255-A399-4A75-A7BA-0B627695D5B2}"/>
                </a:ext>
              </a:extLst>
            </p:cNvPr>
            <p:cNvSpPr txBox="1"/>
            <p:nvPr/>
          </p:nvSpPr>
          <p:spPr>
            <a:xfrm>
              <a:off x="10632120" y="2239962"/>
              <a:ext cx="459891" cy="2702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2024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3464BE-528A-4140-ACAB-507D4D5FBB55}"/>
                </a:ext>
              </a:extLst>
            </p:cNvPr>
            <p:cNvSpPr txBox="1"/>
            <p:nvPr/>
          </p:nvSpPr>
          <p:spPr>
            <a:xfrm>
              <a:off x="11383734" y="2239962"/>
              <a:ext cx="459891" cy="2702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2025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1F5D263-358D-4F2C-8C17-FDDBD33DDF55}"/>
                </a:ext>
              </a:extLst>
            </p:cNvPr>
            <p:cNvSpPr txBox="1"/>
            <p:nvPr/>
          </p:nvSpPr>
          <p:spPr>
            <a:xfrm>
              <a:off x="5486668" y="2986114"/>
              <a:ext cx="451533" cy="2702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Alive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6293528-FA29-4836-994B-AF15788CD5A4}"/>
                </a:ext>
              </a:extLst>
            </p:cNvPr>
            <p:cNvSpPr txBox="1"/>
            <p:nvPr/>
          </p:nvSpPr>
          <p:spPr>
            <a:xfrm>
              <a:off x="5474584" y="3725066"/>
              <a:ext cx="475702" cy="2702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Dead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54800B66-6FB5-4776-95B1-D8860FAC3A9B}"/>
                </a:ext>
              </a:extLst>
            </p:cNvPr>
            <p:cNvCxnSpPr>
              <a:stCxn id="6" idx="6"/>
              <a:endCxn id="7" idx="2"/>
            </p:cNvCxnSpPr>
            <p:nvPr/>
          </p:nvCxnSpPr>
          <p:spPr>
            <a:xfrm>
              <a:off x="6606272" y="3121245"/>
              <a:ext cx="33254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67C56B94-64CE-47B1-968C-4DB5021BB7D0}"/>
                </a:ext>
              </a:extLst>
            </p:cNvPr>
            <p:cNvCxnSpPr>
              <a:cxnSpLocks/>
              <a:stCxn id="7" idx="6"/>
              <a:endCxn id="8" idx="2"/>
            </p:cNvCxnSpPr>
            <p:nvPr/>
          </p:nvCxnSpPr>
          <p:spPr>
            <a:xfrm>
              <a:off x="7357886" y="3121246"/>
              <a:ext cx="332545" cy="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F944EF9-9621-489F-B20F-2192CA152EEC}"/>
                </a:ext>
              </a:extLst>
            </p:cNvPr>
            <p:cNvCxnSpPr>
              <a:cxnSpLocks/>
              <a:stCxn id="8" idx="6"/>
              <a:endCxn id="9" idx="2"/>
            </p:cNvCxnSpPr>
            <p:nvPr/>
          </p:nvCxnSpPr>
          <p:spPr>
            <a:xfrm flipV="1">
              <a:off x="8109501" y="3121245"/>
              <a:ext cx="33254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D654F405-C883-455D-A291-55D35EAF07DA}"/>
                </a:ext>
              </a:extLst>
            </p:cNvPr>
            <p:cNvCxnSpPr>
              <a:cxnSpLocks/>
              <a:stCxn id="10" idx="6"/>
              <a:endCxn id="11" idx="2"/>
            </p:cNvCxnSpPr>
            <p:nvPr/>
          </p:nvCxnSpPr>
          <p:spPr>
            <a:xfrm>
              <a:off x="9600220" y="3860197"/>
              <a:ext cx="33254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3F220D78-9388-4E2C-AE63-3E1928FB434A}"/>
                </a:ext>
              </a:extLst>
            </p:cNvPr>
            <p:cNvCxnSpPr>
              <a:cxnSpLocks/>
              <a:stCxn id="11" idx="6"/>
              <a:endCxn id="12" idx="2"/>
            </p:cNvCxnSpPr>
            <p:nvPr/>
          </p:nvCxnSpPr>
          <p:spPr>
            <a:xfrm>
              <a:off x="10351834" y="3860198"/>
              <a:ext cx="332545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06714F38-6BA7-4D9D-9044-A603F0FD11D2}"/>
                </a:ext>
              </a:extLst>
            </p:cNvPr>
            <p:cNvCxnSpPr>
              <a:cxnSpLocks/>
              <a:stCxn id="12" idx="6"/>
              <a:endCxn id="13" idx="2"/>
            </p:cNvCxnSpPr>
            <p:nvPr/>
          </p:nvCxnSpPr>
          <p:spPr>
            <a:xfrm flipV="1">
              <a:off x="11103449" y="3860197"/>
              <a:ext cx="33254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7A2A06C5-D04B-45D4-8621-3C98B254FD24}"/>
                </a:ext>
              </a:extLst>
            </p:cNvPr>
            <p:cNvCxnSpPr>
              <a:cxnSpLocks/>
              <a:stCxn id="9" idx="5"/>
              <a:endCxn id="10" idx="1"/>
            </p:cNvCxnSpPr>
            <p:nvPr/>
          </p:nvCxnSpPr>
          <p:spPr>
            <a:xfrm>
              <a:off x="8799744" y="3279723"/>
              <a:ext cx="442778" cy="421996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C73A2FC-135E-473E-AEB5-500D7085046C}"/>
              </a:ext>
            </a:extLst>
          </p:cNvPr>
          <p:cNvGrpSpPr/>
          <p:nvPr/>
        </p:nvGrpSpPr>
        <p:grpSpPr>
          <a:xfrm>
            <a:off x="6481194" y="2566409"/>
            <a:ext cx="2832765" cy="383525"/>
            <a:chOff x="6481194" y="2566409"/>
            <a:chExt cx="2832765" cy="383525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279521B-04DB-484F-8FAD-1EC0964D0DBB}"/>
                </a:ext>
              </a:extLst>
            </p:cNvPr>
            <p:cNvSpPr txBox="1"/>
            <p:nvPr/>
          </p:nvSpPr>
          <p:spPr>
            <a:xfrm>
              <a:off x="6481194" y="2580602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38%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8A826A1-7383-4198-A448-95A665E77092}"/>
                </a:ext>
              </a:extLst>
            </p:cNvPr>
            <p:cNvSpPr txBox="1"/>
            <p:nvPr/>
          </p:nvSpPr>
          <p:spPr>
            <a:xfrm>
              <a:off x="7260933" y="2566495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38%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282ACA3-B8CF-41F9-A6A8-9DC1A2288E20}"/>
                </a:ext>
              </a:extLst>
            </p:cNvPr>
            <p:cNvSpPr txBox="1"/>
            <p:nvPr/>
          </p:nvSpPr>
          <p:spPr>
            <a:xfrm>
              <a:off x="7978531" y="2566409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38%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905024F-37FA-4357-B9D8-285736808A57}"/>
                </a:ext>
              </a:extLst>
            </p:cNvPr>
            <p:cNvSpPr txBox="1"/>
            <p:nvPr/>
          </p:nvSpPr>
          <p:spPr>
            <a:xfrm>
              <a:off x="8730145" y="2566409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38%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60CCFB1-21B7-4AD3-8A56-000FAFF23B40}"/>
                  </a:ext>
                </a:extLst>
              </p:cNvPr>
              <p:cNvSpPr txBox="1"/>
              <p:nvPr/>
            </p:nvSpPr>
            <p:spPr>
              <a:xfrm>
                <a:off x="4942354" y="4708254"/>
                <a:ext cx="7418450" cy="12627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4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3 </m:t>
                          </m:r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𝑠𝑢𝑐𝑐𝑒𝑠𝑓𝑢𝑙</m:t>
                          </m:r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𝑡𝑟𝑎𝑛𝑠𝑖𝑡𝑖𝑜𝑛𝑠</m:t>
                          </m:r>
                        </m:num>
                        <m:den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4 </m:t>
                          </m:r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𝑡𝑜𝑡𝑎𝑙</m:t>
                          </m:r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𝑡𝑟𝑎𝑛𝑠𝑖𝑡𝑖𝑜𝑛𝑠</m:t>
                          </m:r>
                        </m:den>
                      </m:f>
                      <m:r>
                        <a:rPr lang="en-GB" sz="4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4000" b="0" i="1" smtClean="0">
                          <a:latin typeface="Cambria Math" panose="02040503050406030204" pitchFamily="18" charset="0"/>
                        </a:rPr>
                        <m:t>75</m:t>
                      </m:r>
                      <m:r>
                        <a:rPr lang="en-GB" sz="4000" i="1"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n-GB" sz="4000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60CCFB1-21B7-4AD3-8A56-000FAFF23B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42354" y="4708254"/>
                <a:ext cx="7418450" cy="12627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Google Shape;57;p13">
            <a:extLst>
              <a:ext uri="{FF2B5EF4-FFF2-40B4-BE49-F238E27FC236}">
                <a16:creationId xmlns:a16="http://schemas.microsoft.com/office/drawing/2014/main" id="{0D8D7B90-9DCD-4983-8B03-50E44C39E7A2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825199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73349-514B-4F75-8374-6F7442724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5276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The same but with multiple animals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41A810-4F8D-4154-9C12-48774733E0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73240" cy="28886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Steps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Count number of </a:t>
            </a:r>
            <a:r>
              <a:rPr lang="en-GB" b="1" dirty="0">
                <a:solidFill>
                  <a:srgbClr val="7030A0"/>
                </a:solidFill>
              </a:rPr>
              <a:t>successful transitions</a:t>
            </a:r>
          </a:p>
          <a:p>
            <a:pPr lvl="1"/>
            <a:r>
              <a:rPr lang="en-GB" dirty="0"/>
              <a:t>11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Count number of </a:t>
            </a:r>
            <a:r>
              <a:rPr lang="en-GB" b="1" dirty="0">
                <a:solidFill>
                  <a:srgbClr val="00B050"/>
                </a:solidFill>
              </a:rPr>
              <a:t>total transitions</a:t>
            </a:r>
          </a:p>
          <a:p>
            <a:pPr lvl="1"/>
            <a:r>
              <a:rPr lang="en-GB" dirty="0"/>
              <a:t>14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Divide </a:t>
            </a:r>
            <a:r>
              <a:rPr lang="en-GB" b="1" dirty="0">
                <a:solidFill>
                  <a:srgbClr val="7030A0"/>
                </a:solidFill>
              </a:rPr>
              <a:t>success</a:t>
            </a:r>
            <a:r>
              <a:rPr lang="en-GB" dirty="0"/>
              <a:t> by </a:t>
            </a:r>
            <a:r>
              <a:rPr lang="en-GB" b="1" dirty="0">
                <a:solidFill>
                  <a:srgbClr val="00B050"/>
                </a:solidFill>
              </a:rPr>
              <a:t>total</a:t>
            </a:r>
          </a:p>
        </p:txBody>
      </p:sp>
      <p:graphicFrame>
        <p:nvGraphicFramePr>
          <p:cNvPr id="4" name="Table 34">
            <a:extLst>
              <a:ext uri="{FF2B5EF4-FFF2-40B4-BE49-F238E27FC236}">
                <a16:creationId xmlns:a16="http://schemas.microsoft.com/office/drawing/2014/main" id="{7901611D-B9F0-44CF-B636-82473DA859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1012234"/>
              </p:ext>
            </p:extLst>
          </p:nvPr>
        </p:nvGraphicFramePr>
        <p:xfrm>
          <a:off x="8145413" y="1310287"/>
          <a:ext cx="3812742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2102">
                  <a:extLst>
                    <a:ext uri="{9D8B030D-6E8A-4147-A177-3AD203B41FA5}">
                      <a16:colId xmlns:a16="http://schemas.microsoft.com/office/drawing/2014/main" val="2989372869"/>
                    </a:ext>
                  </a:extLst>
                </a:gridCol>
                <a:gridCol w="2580640">
                  <a:extLst>
                    <a:ext uri="{9D8B030D-6E8A-4147-A177-3AD203B41FA5}">
                      <a16:colId xmlns:a16="http://schemas.microsoft.com/office/drawing/2014/main" val="8347990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Animal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State over 8 years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6587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Pear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11110000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15788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Bolt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01111100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7289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 err="1">
                          <a:solidFill>
                            <a:schemeClr val="tx1"/>
                          </a:solidFill>
                        </a:rPr>
                        <a:t>Ashyl</a:t>
                      </a:r>
                      <a:endParaRPr lang="en-GB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00111110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5244044"/>
                  </a:ext>
                </a:extLst>
              </a:tr>
            </a:tbl>
          </a:graphicData>
        </a:graphic>
      </p:graphicFrame>
      <p:graphicFrame>
        <p:nvGraphicFramePr>
          <p:cNvPr id="5" name="Table 34">
            <a:extLst>
              <a:ext uri="{FF2B5EF4-FFF2-40B4-BE49-F238E27FC236}">
                <a16:creationId xmlns:a16="http://schemas.microsoft.com/office/drawing/2014/main" id="{537CAA06-B81D-44C3-A051-E4ABC178A0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5980478"/>
              </p:ext>
            </p:extLst>
          </p:nvPr>
        </p:nvGraphicFramePr>
        <p:xfrm>
          <a:off x="8145413" y="3128574"/>
          <a:ext cx="3812742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2102">
                  <a:extLst>
                    <a:ext uri="{9D8B030D-6E8A-4147-A177-3AD203B41FA5}">
                      <a16:colId xmlns:a16="http://schemas.microsoft.com/office/drawing/2014/main" val="2989372869"/>
                    </a:ext>
                  </a:extLst>
                </a:gridCol>
                <a:gridCol w="2580640">
                  <a:extLst>
                    <a:ext uri="{9D8B030D-6E8A-4147-A177-3AD203B41FA5}">
                      <a16:colId xmlns:a16="http://schemas.microsoft.com/office/drawing/2014/main" val="8347990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Animal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State over 8 years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6587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Pear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GB" sz="2400" b="1" dirty="0">
                          <a:solidFill>
                            <a:srgbClr val="7030A0"/>
                          </a:solidFill>
                        </a:rPr>
                        <a:t>111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15788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Bolt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01</a:t>
                      </a:r>
                      <a:r>
                        <a:rPr lang="en-GB" sz="2400" b="1" dirty="0">
                          <a:solidFill>
                            <a:srgbClr val="7030A0"/>
                          </a:solidFill>
                        </a:rPr>
                        <a:t>1111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7289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 err="1">
                          <a:solidFill>
                            <a:schemeClr val="tx1"/>
                          </a:solidFill>
                        </a:rPr>
                        <a:t>Ashyl</a:t>
                      </a:r>
                      <a:endParaRPr lang="en-GB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001</a:t>
                      </a:r>
                      <a:r>
                        <a:rPr lang="en-GB" sz="2400" b="1" dirty="0">
                          <a:solidFill>
                            <a:srgbClr val="7030A0"/>
                          </a:solidFill>
                        </a:rPr>
                        <a:t>1111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5244044"/>
                  </a:ext>
                </a:extLst>
              </a:tr>
            </a:tbl>
          </a:graphicData>
        </a:graphic>
      </p:graphicFrame>
      <p:graphicFrame>
        <p:nvGraphicFramePr>
          <p:cNvPr id="7" name="Table 34">
            <a:extLst>
              <a:ext uri="{FF2B5EF4-FFF2-40B4-BE49-F238E27FC236}">
                <a16:creationId xmlns:a16="http://schemas.microsoft.com/office/drawing/2014/main" id="{AB432E1D-F365-4869-AAC5-49C05362B1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5957333"/>
              </p:ext>
            </p:extLst>
          </p:nvPr>
        </p:nvGraphicFramePr>
        <p:xfrm>
          <a:off x="8145413" y="4946861"/>
          <a:ext cx="3812742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2102">
                  <a:extLst>
                    <a:ext uri="{9D8B030D-6E8A-4147-A177-3AD203B41FA5}">
                      <a16:colId xmlns:a16="http://schemas.microsoft.com/office/drawing/2014/main" val="2989372869"/>
                    </a:ext>
                  </a:extLst>
                </a:gridCol>
                <a:gridCol w="2580640">
                  <a:extLst>
                    <a:ext uri="{9D8B030D-6E8A-4147-A177-3AD203B41FA5}">
                      <a16:colId xmlns:a16="http://schemas.microsoft.com/office/drawing/2014/main" val="8347990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Animal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State over 8 years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6587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Pear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GB" sz="2400" b="1" dirty="0">
                          <a:solidFill>
                            <a:srgbClr val="00B050"/>
                          </a:solidFill>
                        </a:rPr>
                        <a:t>1110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15788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Bolt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011</a:t>
                      </a:r>
                      <a:r>
                        <a:rPr lang="en-GB" sz="2400" b="1" dirty="0">
                          <a:solidFill>
                            <a:srgbClr val="00B050"/>
                          </a:solidFill>
                        </a:rPr>
                        <a:t>1110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7289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 err="1">
                          <a:solidFill>
                            <a:schemeClr val="tx1"/>
                          </a:solidFill>
                        </a:rPr>
                        <a:t>Ashyl</a:t>
                      </a:r>
                      <a:endParaRPr lang="en-GB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>
                          <a:solidFill>
                            <a:schemeClr val="tx1"/>
                          </a:solidFill>
                        </a:rPr>
                        <a:t>001</a:t>
                      </a:r>
                      <a:r>
                        <a:rPr lang="en-GB" sz="2400" b="1" dirty="0">
                          <a:solidFill>
                            <a:srgbClr val="00B050"/>
                          </a:solidFill>
                        </a:rPr>
                        <a:t>11110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5244044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543D843-85FB-4822-A9BC-0CF3B4B7E3CB}"/>
                  </a:ext>
                </a:extLst>
              </p:cNvPr>
              <p:cNvSpPr txBox="1"/>
              <p:nvPr/>
            </p:nvSpPr>
            <p:spPr>
              <a:xfrm>
                <a:off x="233845" y="5331178"/>
                <a:ext cx="7548880" cy="90191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sz="2800" smtClean="0">
                          <a:latin typeface="Cambria Math" panose="02040503050406030204" pitchFamily="18" charset="0"/>
                        </a:rPr>
                        <m:t>ϕ</m:t>
                      </m:r>
                      <m:r>
                        <a:rPr lang="en-GB" sz="28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2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2800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𝑆𝑢𝑐𝑐𝑒𝑠𝑠</m:t>
                          </m:r>
                          <m:r>
                            <a:rPr lang="en-GB" sz="2800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2800" b="0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𝑡𝑟𝑎𝑛𝑠𝑖𝑡𝑖𝑜𝑛𝑠</m:t>
                          </m:r>
                        </m:num>
                        <m:den>
                          <m:r>
                            <a:rPr lang="en-GB" sz="280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𝑃𝑜𝑡𝑒𝑛𝑡𝑖𝑎𝑙</m:t>
                          </m:r>
                          <m:r>
                            <a:rPr lang="en-GB" sz="28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28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𝑡𝑟𝑎𝑛𝑠𝑡𝑖𝑜𝑛𝑠</m:t>
                          </m:r>
                        </m:den>
                      </m:f>
                      <m:r>
                        <a:rPr lang="en-GB" sz="28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2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2800" i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11</m:t>
                          </m:r>
                        </m:num>
                        <m:den>
                          <m:r>
                            <a:rPr lang="en-GB" sz="2800" i="0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14</m:t>
                          </m:r>
                        </m:den>
                      </m:f>
                      <m:r>
                        <a:rPr lang="en-GB" sz="2800" i="0">
                          <a:latin typeface="Cambria Math" panose="02040503050406030204" pitchFamily="18" charset="0"/>
                        </a:rPr>
                        <m:t>=0.785=79%</m:t>
                      </m:r>
                    </m:oMath>
                  </m:oMathPara>
                </a14:m>
                <a:endParaRPr lang="en-GB" sz="28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543D843-85FB-4822-A9BC-0CF3B4B7E3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3845" y="5331178"/>
                <a:ext cx="7548880" cy="90191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Google Shape;57;p13">
            <a:extLst>
              <a:ext uri="{FF2B5EF4-FFF2-40B4-BE49-F238E27FC236}">
                <a16:creationId xmlns:a16="http://schemas.microsoft.com/office/drawing/2014/main" id="{723921C2-A73C-414C-887C-45626C212DC3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1389131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F83DC-3F5F-41CF-AF36-CBD090A62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Pop quiz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2BEA2-C634-418C-B60D-980D8BA0A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869" y="1343818"/>
            <a:ext cx="4752372" cy="533477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/>
              <a:t>Are you awake?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Yes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No, but yes</a:t>
            </a:r>
          </a:p>
          <a:p>
            <a:pPr marL="0" indent="0">
              <a:buNone/>
            </a:pPr>
            <a:r>
              <a:rPr lang="en-GB" dirty="0"/>
              <a:t>There are 25 students in the class.</a:t>
            </a:r>
          </a:p>
          <a:p>
            <a:pPr marL="0" indent="0">
              <a:buNone/>
            </a:pPr>
            <a:r>
              <a:rPr lang="en-GB" dirty="0"/>
              <a:t>Assume all joined at start and we have perfect detection – if you are “awake” you can answer the poll.</a:t>
            </a:r>
          </a:p>
          <a:p>
            <a:pPr marL="0" indent="0">
              <a:buNone/>
            </a:pPr>
            <a:r>
              <a:rPr lang="en-GB" dirty="0"/>
              <a:t>Number of students with each capture history;</a:t>
            </a:r>
          </a:p>
          <a:p>
            <a:pPr marL="0" indent="0">
              <a:buNone/>
            </a:pPr>
            <a:r>
              <a:rPr lang="en-GB" dirty="0"/>
              <a:t>11 = n = </a:t>
            </a:r>
          </a:p>
          <a:p>
            <a:pPr marL="0" indent="0">
              <a:buNone/>
            </a:pPr>
            <a:r>
              <a:rPr lang="en-GB" dirty="0"/>
              <a:t>10 = 25-n =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5DF4E657-54AE-4CB5-AFC6-15F849707704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BF23E30-F309-4C07-8435-3C44BA55E40C}"/>
                  </a:ext>
                </a:extLst>
              </p:cNvPr>
              <p:cNvSpPr txBox="1"/>
              <p:nvPr/>
            </p:nvSpPr>
            <p:spPr>
              <a:xfrm>
                <a:off x="4846396" y="3054794"/>
                <a:ext cx="7418450" cy="12627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4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𝑠𝑢𝑐𝑐𝑒𝑠𝑓𝑢𝑙</m:t>
                          </m:r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𝑡𝑟𝑎𝑛𝑠𝑖𝑡𝑖𝑜𝑛𝑠</m:t>
                          </m:r>
                        </m:num>
                        <m:den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25 </m:t>
                          </m:r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𝑡𝑜𝑡𝑎𝑙</m:t>
                          </m:r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𝑡𝑟𝑎𝑛𝑠𝑖𝑡𝑖𝑜𝑛𝑠</m:t>
                          </m:r>
                        </m:den>
                      </m:f>
                      <m:r>
                        <a:rPr lang="en-GB" sz="4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4000" b="0" i="1" smtClean="0"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en-GB" sz="4000" i="1"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n-GB" sz="4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BF23E30-F309-4C07-8435-3C44BA55E4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6396" y="3054794"/>
                <a:ext cx="7418450" cy="12627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80667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animals standing on a snowy mountain&#10;&#10;Description automatically generated with low confidence">
            <a:extLst>
              <a:ext uri="{FF2B5EF4-FFF2-40B4-BE49-F238E27FC236}">
                <a16:creationId xmlns:a16="http://schemas.microsoft.com/office/drawing/2014/main" id="{09B43436-F777-458E-BAC9-20268E9035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31"/>
            <a:ext cx="12192000" cy="68449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EE2A39-83ED-428F-8E9C-3D402433F3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2387600"/>
          </a:xfrm>
        </p:spPr>
        <p:txBody>
          <a:bodyPr/>
          <a:lstStyle/>
          <a:p>
            <a:r>
              <a:rPr lang="en-GB" dirty="0"/>
              <a:t>We work with wild animals, not pets</a:t>
            </a:r>
          </a:p>
        </p:txBody>
      </p:sp>
    </p:spTree>
    <p:extLst>
      <p:ext uri="{BB962C8B-B14F-4D97-AF65-F5344CB8AC3E}">
        <p14:creationId xmlns:p14="http://schemas.microsoft.com/office/powerpoint/2010/main" val="39409731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8B115-D65A-4550-9CC5-92008BC3C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9744373" cy="1325563"/>
          </a:xfrm>
        </p:spPr>
        <p:txBody>
          <a:bodyPr/>
          <a:lstStyle/>
          <a:p>
            <a:pPr algn="ctr"/>
            <a:r>
              <a:rPr lang="en-GB" dirty="0"/>
              <a:t>My dog’s life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B6D7677-DFCD-4B7C-B03F-2D60BBD6235B}"/>
              </a:ext>
            </a:extLst>
          </p:cNvPr>
          <p:cNvGrpSpPr/>
          <p:nvPr/>
        </p:nvGrpSpPr>
        <p:grpSpPr>
          <a:xfrm>
            <a:off x="2674722" y="5441273"/>
            <a:ext cx="5201994" cy="369332"/>
            <a:chOff x="2674722" y="5441273"/>
            <a:chExt cx="5201994" cy="369332"/>
          </a:xfrm>
        </p:grpSpPr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555CD013-66B4-466C-8780-96C9C137E1A4}"/>
                </a:ext>
              </a:extLst>
            </p:cNvPr>
            <p:cNvCxnSpPr>
              <a:cxnSpLocks/>
            </p:cNvCxnSpPr>
            <p:nvPr/>
          </p:nvCxnSpPr>
          <p:spPr>
            <a:xfrm>
              <a:off x="2674722" y="5625939"/>
              <a:ext cx="1066799" cy="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47636D7-E5B8-461B-915E-66183C8E47CE}"/>
                </a:ext>
              </a:extLst>
            </p:cNvPr>
            <p:cNvSpPr txBox="1"/>
            <p:nvPr/>
          </p:nvSpPr>
          <p:spPr>
            <a:xfrm>
              <a:off x="3876134" y="5441273"/>
              <a:ext cx="40005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Stochastic process (i.e. a biased coin flip)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2AF4688A-E402-454D-8350-7B86A97A6CE1}"/>
              </a:ext>
            </a:extLst>
          </p:cNvPr>
          <p:cNvGrpSpPr/>
          <p:nvPr/>
        </p:nvGrpSpPr>
        <p:grpSpPr>
          <a:xfrm>
            <a:off x="2674722" y="6152970"/>
            <a:ext cx="4588877" cy="369332"/>
            <a:chOff x="2674722" y="6152970"/>
            <a:chExt cx="4588877" cy="369332"/>
          </a:xfrm>
        </p:grpSpPr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AFC34E6F-DED8-4309-9020-79506CF630A0}"/>
                </a:ext>
              </a:extLst>
            </p:cNvPr>
            <p:cNvCxnSpPr>
              <a:cxnSpLocks/>
            </p:cNvCxnSpPr>
            <p:nvPr/>
          </p:nvCxnSpPr>
          <p:spPr>
            <a:xfrm>
              <a:off x="2674722" y="6337636"/>
              <a:ext cx="1066799" cy="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91B70F4-8135-43BE-8296-315D8445F2F1}"/>
                </a:ext>
              </a:extLst>
            </p:cNvPr>
            <p:cNvSpPr txBox="1"/>
            <p:nvPr/>
          </p:nvSpPr>
          <p:spPr>
            <a:xfrm>
              <a:off x="3876133" y="6152970"/>
              <a:ext cx="33874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Deterministic process (i.e. certain)</a:t>
              </a:r>
            </a:p>
          </p:txBody>
        </p: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A80A23CA-9D88-49FA-9B93-4ABFC721913F}"/>
              </a:ext>
            </a:extLst>
          </p:cNvPr>
          <p:cNvSpPr/>
          <p:nvPr/>
        </p:nvSpPr>
        <p:spPr>
          <a:xfrm>
            <a:off x="2579404" y="2947840"/>
            <a:ext cx="594804" cy="61255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0131392-5E3A-4178-A48A-B7E7B15A8809}"/>
              </a:ext>
            </a:extLst>
          </p:cNvPr>
          <p:cNvSpPr/>
          <p:nvPr/>
        </p:nvSpPr>
        <p:spPr>
          <a:xfrm>
            <a:off x="3646203" y="2947841"/>
            <a:ext cx="594804" cy="61255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0558E6D-0A90-4D08-AC33-63D48C90C5F5}"/>
              </a:ext>
            </a:extLst>
          </p:cNvPr>
          <p:cNvSpPr/>
          <p:nvPr/>
        </p:nvSpPr>
        <p:spPr>
          <a:xfrm>
            <a:off x="4713002" y="2947841"/>
            <a:ext cx="594804" cy="61255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ED86FAD-2D8F-41CA-9B35-E956CA98F996}"/>
              </a:ext>
            </a:extLst>
          </p:cNvPr>
          <p:cNvSpPr/>
          <p:nvPr/>
        </p:nvSpPr>
        <p:spPr>
          <a:xfrm>
            <a:off x="5779801" y="2947840"/>
            <a:ext cx="594804" cy="61255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1F4E9C8-5BFC-4ACF-BFCC-CE8EBD19ABE1}"/>
              </a:ext>
            </a:extLst>
          </p:cNvPr>
          <p:cNvSpPr/>
          <p:nvPr/>
        </p:nvSpPr>
        <p:spPr>
          <a:xfrm>
            <a:off x="6828845" y="3957675"/>
            <a:ext cx="594804" cy="612559"/>
          </a:xfrm>
          <a:prstGeom prst="ellipse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B878C0C-1CDC-4D93-A904-6E290B23EF4E}"/>
              </a:ext>
            </a:extLst>
          </p:cNvPr>
          <p:cNvSpPr/>
          <p:nvPr/>
        </p:nvSpPr>
        <p:spPr>
          <a:xfrm>
            <a:off x="7895644" y="3957676"/>
            <a:ext cx="594804" cy="612559"/>
          </a:xfrm>
          <a:prstGeom prst="ellipse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B80F67F-4907-493C-BA31-D8797C42BF0A}"/>
              </a:ext>
            </a:extLst>
          </p:cNvPr>
          <p:cNvSpPr/>
          <p:nvPr/>
        </p:nvSpPr>
        <p:spPr>
          <a:xfrm>
            <a:off x="8962443" y="3957676"/>
            <a:ext cx="594804" cy="612559"/>
          </a:xfrm>
          <a:prstGeom prst="ellipse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5A70C8-ED8C-4AD5-98AB-429862BA0FC1}"/>
              </a:ext>
            </a:extLst>
          </p:cNvPr>
          <p:cNvSpPr/>
          <p:nvPr/>
        </p:nvSpPr>
        <p:spPr>
          <a:xfrm>
            <a:off x="10029242" y="3957675"/>
            <a:ext cx="594804" cy="612559"/>
          </a:xfrm>
          <a:prstGeom prst="ellipse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B25574E-1AA2-49F2-8472-AF5C7B55C76F}"/>
              </a:ext>
            </a:extLst>
          </p:cNvPr>
          <p:cNvSpPr txBox="1"/>
          <p:nvPr/>
        </p:nvSpPr>
        <p:spPr>
          <a:xfrm>
            <a:off x="2555378" y="2049778"/>
            <a:ext cx="652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2018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0948B7-3107-46A9-99D5-8C283DD669B9}"/>
              </a:ext>
            </a:extLst>
          </p:cNvPr>
          <p:cNvSpPr txBox="1"/>
          <p:nvPr/>
        </p:nvSpPr>
        <p:spPr>
          <a:xfrm>
            <a:off x="3617232" y="2049778"/>
            <a:ext cx="652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2019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DA0F1D9-30D7-42F1-8B68-BBDA598FBD15}"/>
              </a:ext>
            </a:extLst>
          </p:cNvPr>
          <p:cNvSpPr txBox="1"/>
          <p:nvPr/>
        </p:nvSpPr>
        <p:spPr>
          <a:xfrm>
            <a:off x="4684031" y="2049778"/>
            <a:ext cx="652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2020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8403B2-FD25-4F51-9361-AE0D356B97F8}"/>
              </a:ext>
            </a:extLst>
          </p:cNvPr>
          <p:cNvSpPr txBox="1"/>
          <p:nvPr/>
        </p:nvSpPr>
        <p:spPr>
          <a:xfrm>
            <a:off x="5750830" y="2049778"/>
            <a:ext cx="652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2021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0AF3D4-A1B5-47A7-972C-A76A29329864}"/>
              </a:ext>
            </a:extLst>
          </p:cNvPr>
          <p:cNvSpPr txBox="1"/>
          <p:nvPr/>
        </p:nvSpPr>
        <p:spPr>
          <a:xfrm>
            <a:off x="6759616" y="2049778"/>
            <a:ext cx="652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2022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D6925D-82E3-46D1-8AEE-AC80FD420403}"/>
              </a:ext>
            </a:extLst>
          </p:cNvPr>
          <p:cNvSpPr txBox="1"/>
          <p:nvPr/>
        </p:nvSpPr>
        <p:spPr>
          <a:xfrm>
            <a:off x="7821470" y="2049778"/>
            <a:ext cx="652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2023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DB237F3-3F41-4E95-81DC-EB2C120EF189}"/>
              </a:ext>
            </a:extLst>
          </p:cNvPr>
          <p:cNvSpPr txBox="1"/>
          <p:nvPr/>
        </p:nvSpPr>
        <p:spPr>
          <a:xfrm>
            <a:off x="8888269" y="2049778"/>
            <a:ext cx="652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2024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B319571-9C63-45DC-8B75-03C9025BF2F4}"/>
              </a:ext>
            </a:extLst>
          </p:cNvPr>
          <p:cNvSpPr txBox="1"/>
          <p:nvPr/>
        </p:nvSpPr>
        <p:spPr>
          <a:xfrm>
            <a:off x="9955068" y="2049778"/>
            <a:ext cx="652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2025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059CE9-310D-4406-AE93-8AFB7F8F8138}"/>
              </a:ext>
            </a:extLst>
          </p:cNvPr>
          <p:cNvSpPr txBox="1"/>
          <p:nvPr/>
        </p:nvSpPr>
        <p:spPr>
          <a:xfrm>
            <a:off x="1585106" y="3069453"/>
            <a:ext cx="640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Alive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EC666C6-7641-4EC7-BB20-445449D87D1F}"/>
              </a:ext>
            </a:extLst>
          </p:cNvPr>
          <p:cNvSpPr txBox="1"/>
          <p:nvPr/>
        </p:nvSpPr>
        <p:spPr>
          <a:xfrm>
            <a:off x="1567954" y="4079288"/>
            <a:ext cx="67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Dead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3CEB22D-EFA8-4628-A067-E06D340A9184}"/>
              </a:ext>
            </a:extLst>
          </p:cNvPr>
          <p:cNvCxnSpPr>
            <a:stCxn id="4" idx="6"/>
            <a:endCxn id="5" idx="2"/>
          </p:cNvCxnSpPr>
          <p:nvPr/>
        </p:nvCxnSpPr>
        <p:spPr>
          <a:xfrm>
            <a:off x="3174208" y="3254120"/>
            <a:ext cx="471995" cy="1"/>
          </a:xfrm>
          <a:prstGeom prst="straightConnector1">
            <a:avLst/>
          </a:prstGeom>
          <a:ln w="571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AB2F538-7D04-4B85-8EE6-DC3A2DD5D3D8}"/>
              </a:ext>
            </a:extLst>
          </p:cNvPr>
          <p:cNvCxnSpPr>
            <a:cxnSpLocks/>
            <a:stCxn id="5" idx="6"/>
            <a:endCxn id="6" idx="2"/>
          </p:cNvCxnSpPr>
          <p:nvPr/>
        </p:nvCxnSpPr>
        <p:spPr>
          <a:xfrm>
            <a:off x="4241007" y="3254121"/>
            <a:ext cx="471995" cy="0"/>
          </a:xfrm>
          <a:prstGeom prst="straightConnector1">
            <a:avLst/>
          </a:prstGeom>
          <a:ln w="571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1D0F890-EB4A-4122-A0F5-F3496D3134B2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 flipV="1">
            <a:off x="5307806" y="3254120"/>
            <a:ext cx="471995" cy="1"/>
          </a:xfrm>
          <a:prstGeom prst="straightConnector1">
            <a:avLst/>
          </a:prstGeom>
          <a:ln w="571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C6896A7-418A-4C40-81D2-F0D24296F6CB}"/>
              </a:ext>
            </a:extLst>
          </p:cNvPr>
          <p:cNvCxnSpPr>
            <a:cxnSpLocks/>
            <a:stCxn id="8" idx="6"/>
            <a:endCxn id="9" idx="2"/>
          </p:cNvCxnSpPr>
          <p:nvPr/>
        </p:nvCxnSpPr>
        <p:spPr>
          <a:xfrm>
            <a:off x="7423649" y="4263955"/>
            <a:ext cx="471995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71E17B4-5AAA-4602-9B76-15C2D9A50ED0}"/>
              </a:ext>
            </a:extLst>
          </p:cNvPr>
          <p:cNvCxnSpPr>
            <a:cxnSpLocks/>
            <a:stCxn id="9" idx="6"/>
            <a:endCxn id="10" idx="2"/>
          </p:cNvCxnSpPr>
          <p:nvPr/>
        </p:nvCxnSpPr>
        <p:spPr>
          <a:xfrm>
            <a:off x="8490448" y="4263956"/>
            <a:ext cx="47199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EB5C76B-DDAD-4C24-A951-49D3AF208551}"/>
              </a:ext>
            </a:extLst>
          </p:cNvPr>
          <p:cNvCxnSpPr>
            <a:cxnSpLocks/>
            <a:stCxn id="10" idx="6"/>
            <a:endCxn id="11" idx="2"/>
          </p:cNvCxnSpPr>
          <p:nvPr/>
        </p:nvCxnSpPr>
        <p:spPr>
          <a:xfrm flipV="1">
            <a:off x="9557247" y="4263955"/>
            <a:ext cx="471995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BD0EB24-AA53-4B29-9BBC-59100C8BC7CC}"/>
              </a:ext>
            </a:extLst>
          </p:cNvPr>
          <p:cNvCxnSpPr>
            <a:cxnSpLocks/>
            <a:stCxn id="7" idx="5"/>
            <a:endCxn id="8" idx="1"/>
          </p:cNvCxnSpPr>
          <p:nvPr/>
        </p:nvCxnSpPr>
        <p:spPr>
          <a:xfrm>
            <a:off x="6287498" y="3470692"/>
            <a:ext cx="628454" cy="576690"/>
          </a:xfrm>
          <a:prstGeom prst="straightConnector1">
            <a:avLst/>
          </a:prstGeom>
          <a:ln w="571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AEDCBBC0-7896-413D-9F28-F205E43B3433}"/>
              </a:ext>
            </a:extLst>
          </p:cNvPr>
          <p:cNvSpPr txBox="1"/>
          <p:nvPr/>
        </p:nvSpPr>
        <p:spPr>
          <a:xfrm>
            <a:off x="3230508" y="2546982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Φ</a:t>
            </a:r>
            <a:endParaRPr lang="en-GB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77FF19F-4EDD-4AA1-843F-8CBC7917C410}"/>
              </a:ext>
            </a:extLst>
          </p:cNvPr>
          <p:cNvSpPr txBox="1"/>
          <p:nvPr/>
        </p:nvSpPr>
        <p:spPr>
          <a:xfrm>
            <a:off x="4297307" y="2546982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Φ</a:t>
            </a:r>
            <a:endParaRPr lang="en-GB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01B88D2-BB88-421F-A0AB-591C9EB67126}"/>
              </a:ext>
            </a:extLst>
          </p:cNvPr>
          <p:cNvSpPr txBox="1"/>
          <p:nvPr/>
        </p:nvSpPr>
        <p:spPr>
          <a:xfrm>
            <a:off x="5315824" y="2546865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Φ</a:t>
            </a:r>
            <a:endParaRPr lang="en-GB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C4613F4-B47A-4355-B4D4-8DFE9D935DB4}"/>
              </a:ext>
            </a:extLst>
          </p:cNvPr>
          <p:cNvSpPr txBox="1"/>
          <p:nvPr/>
        </p:nvSpPr>
        <p:spPr>
          <a:xfrm>
            <a:off x="6382623" y="2546865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Φ</a:t>
            </a:r>
            <a:endParaRPr lang="en-GB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1A60786A-7399-4B6B-A047-84CEF1844EB4}"/>
              </a:ext>
            </a:extLst>
          </p:cNvPr>
          <p:cNvGrpSpPr/>
          <p:nvPr/>
        </p:nvGrpSpPr>
        <p:grpSpPr>
          <a:xfrm>
            <a:off x="3410205" y="5797122"/>
            <a:ext cx="6381907" cy="369332"/>
            <a:chOff x="3410205" y="5797122"/>
            <a:chExt cx="6381907" cy="369332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E631661E-2F7D-4579-8FFC-F7D5F23C5FD8}"/>
                </a:ext>
              </a:extLst>
            </p:cNvPr>
            <p:cNvSpPr txBox="1"/>
            <p:nvPr/>
          </p:nvSpPr>
          <p:spPr>
            <a:xfrm>
              <a:off x="3410205" y="5797122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dirty="0"/>
                <a:t>Φ</a:t>
              </a:r>
              <a:endParaRPr lang="en-GB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9F8D9A4-D211-441E-AA02-9F47539ED448}"/>
                </a:ext>
              </a:extLst>
            </p:cNvPr>
            <p:cNvSpPr txBox="1"/>
            <p:nvPr/>
          </p:nvSpPr>
          <p:spPr>
            <a:xfrm>
              <a:off x="3876134" y="5797122"/>
              <a:ext cx="59159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Survival probability (i.e. the probability of the biased coin flip)</a:t>
              </a:r>
            </a:p>
          </p:txBody>
        </p:sp>
      </p:grpSp>
      <p:pic>
        <p:nvPicPr>
          <p:cNvPr id="56" name="Content Placeholder 4">
            <a:extLst>
              <a:ext uri="{FF2B5EF4-FFF2-40B4-BE49-F238E27FC236}">
                <a16:creationId xmlns:a16="http://schemas.microsoft.com/office/drawing/2014/main" id="{6D0A5301-EF23-4620-81F5-1494A13FD6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9251" b="33212"/>
          <a:stretch/>
        </p:blipFill>
        <p:spPr>
          <a:xfrm>
            <a:off x="9744373" y="-18719"/>
            <a:ext cx="2447627" cy="2068497"/>
          </a:xfrm>
        </p:spPr>
      </p:pic>
      <p:sp>
        <p:nvSpPr>
          <p:cNvPr id="57" name="Google Shape;57;p13">
            <a:extLst>
              <a:ext uri="{FF2B5EF4-FFF2-40B4-BE49-F238E27FC236}">
                <a16:creationId xmlns:a16="http://schemas.microsoft.com/office/drawing/2014/main" id="{D7C6417F-2DD6-452D-BA6A-C04FA9FFFBDB}"/>
              </a:ext>
            </a:extLst>
          </p:cNvPr>
          <p:cNvSpPr/>
          <p:nvPr/>
        </p:nvSpPr>
        <p:spPr>
          <a:xfrm>
            <a:off x="3606637" y="1015529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3817C7-DE0D-43EB-893E-0A943047F9C6}"/>
              </a:ext>
            </a:extLst>
          </p:cNvPr>
          <p:cNvSpPr txBox="1"/>
          <p:nvPr/>
        </p:nvSpPr>
        <p:spPr>
          <a:xfrm>
            <a:off x="965580" y="2763249"/>
            <a:ext cx="10527370" cy="17543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GB" sz="5400" dirty="0">
                <a:solidFill>
                  <a:schemeClr val="bg1"/>
                </a:solidFill>
              </a:rPr>
              <a:t>Near perfect detection because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I see my dog almost every new year</a:t>
            </a:r>
          </a:p>
        </p:txBody>
      </p:sp>
    </p:spTree>
    <p:extLst>
      <p:ext uri="{BB962C8B-B14F-4D97-AF65-F5344CB8AC3E}">
        <p14:creationId xmlns:p14="http://schemas.microsoft.com/office/powerpoint/2010/main" val="1906919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8B115-D65A-4550-9CC5-92008BC3C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9744373" cy="1325563"/>
          </a:xfrm>
        </p:spPr>
        <p:txBody>
          <a:bodyPr/>
          <a:lstStyle/>
          <a:p>
            <a:pPr algn="ctr"/>
            <a:r>
              <a:rPr lang="en-GB" dirty="0"/>
              <a:t>Individual capture history for a pet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B6D7677-DFCD-4B7C-B03F-2D60BBD6235B}"/>
              </a:ext>
            </a:extLst>
          </p:cNvPr>
          <p:cNvGrpSpPr/>
          <p:nvPr/>
        </p:nvGrpSpPr>
        <p:grpSpPr>
          <a:xfrm>
            <a:off x="2674722" y="5441273"/>
            <a:ext cx="5201994" cy="369332"/>
            <a:chOff x="2674722" y="5441273"/>
            <a:chExt cx="5201994" cy="369332"/>
          </a:xfrm>
        </p:grpSpPr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555CD013-66B4-466C-8780-96C9C137E1A4}"/>
                </a:ext>
              </a:extLst>
            </p:cNvPr>
            <p:cNvCxnSpPr>
              <a:cxnSpLocks/>
            </p:cNvCxnSpPr>
            <p:nvPr/>
          </p:nvCxnSpPr>
          <p:spPr>
            <a:xfrm>
              <a:off x="2674722" y="5625939"/>
              <a:ext cx="1066799" cy="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47636D7-E5B8-461B-915E-66183C8E47CE}"/>
                </a:ext>
              </a:extLst>
            </p:cNvPr>
            <p:cNvSpPr txBox="1"/>
            <p:nvPr/>
          </p:nvSpPr>
          <p:spPr>
            <a:xfrm>
              <a:off x="3876134" y="5441273"/>
              <a:ext cx="40005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Stochastic process (i.e. a biased coin flip)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2AF4688A-E402-454D-8350-7B86A97A6CE1}"/>
              </a:ext>
            </a:extLst>
          </p:cNvPr>
          <p:cNvGrpSpPr/>
          <p:nvPr/>
        </p:nvGrpSpPr>
        <p:grpSpPr>
          <a:xfrm>
            <a:off x="2674722" y="5928255"/>
            <a:ext cx="4588877" cy="369332"/>
            <a:chOff x="2674722" y="6152970"/>
            <a:chExt cx="4588877" cy="369332"/>
          </a:xfrm>
        </p:grpSpPr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AFC34E6F-DED8-4309-9020-79506CF630A0}"/>
                </a:ext>
              </a:extLst>
            </p:cNvPr>
            <p:cNvCxnSpPr>
              <a:cxnSpLocks/>
            </p:cNvCxnSpPr>
            <p:nvPr/>
          </p:nvCxnSpPr>
          <p:spPr>
            <a:xfrm>
              <a:off x="2674722" y="6337636"/>
              <a:ext cx="1066799" cy="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91B70F4-8135-43BE-8296-315D8445F2F1}"/>
                </a:ext>
              </a:extLst>
            </p:cNvPr>
            <p:cNvSpPr txBox="1"/>
            <p:nvPr/>
          </p:nvSpPr>
          <p:spPr>
            <a:xfrm>
              <a:off x="3876133" y="6152970"/>
              <a:ext cx="33874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Deterministic process (i.e. certain)</a:t>
              </a:r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CDD11F15-19BC-4DF5-B0E4-108FAB9839D4}"/>
              </a:ext>
            </a:extLst>
          </p:cNvPr>
          <p:cNvGrpSpPr/>
          <p:nvPr/>
        </p:nvGrpSpPr>
        <p:grpSpPr>
          <a:xfrm>
            <a:off x="1976324" y="1529894"/>
            <a:ext cx="9056092" cy="1622395"/>
            <a:chOff x="1976324" y="1529894"/>
            <a:chExt cx="9056092" cy="1622395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A80A23CA-9D88-49FA-9B93-4ABFC721913F}"/>
                </a:ext>
              </a:extLst>
            </p:cNvPr>
            <p:cNvSpPr/>
            <p:nvPr/>
          </p:nvSpPr>
          <p:spPr>
            <a:xfrm>
              <a:off x="2987774" y="1529894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0131392-5E3A-4178-A48A-B7E7B15A8809}"/>
                </a:ext>
              </a:extLst>
            </p:cNvPr>
            <p:cNvSpPr/>
            <p:nvPr/>
          </p:nvSpPr>
          <p:spPr>
            <a:xfrm>
              <a:off x="4054573" y="1529895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0558E6D-0A90-4D08-AC33-63D48C90C5F5}"/>
                </a:ext>
              </a:extLst>
            </p:cNvPr>
            <p:cNvSpPr/>
            <p:nvPr/>
          </p:nvSpPr>
          <p:spPr>
            <a:xfrm>
              <a:off x="5121372" y="1529895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ED86FAD-2D8F-41CA-9B35-E956CA98F996}"/>
                </a:ext>
              </a:extLst>
            </p:cNvPr>
            <p:cNvSpPr/>
            <p:nvPr/>
          </p:nvSpPr>
          <p:spPr>
            <a:xfrm>
              <a:off x="6188171" y="1529894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1F4E9C8-5BFC-4ACF-BFCC-CE8EBD19ABE1}"/>
                </a:ext>
              </a:extLst>
            </p:cNvPr>
            <p:cNvSpPr/>
            <p:nvPr/>
          </p:nvSpPr>
          <p:spPr>
            <a:xfrm>
              <a:off x="7237215" y="2539729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B878C0C-1CDC-4D93-A904-6E290B23EF4E}"/>
                </a:ext>
              </a:extLst>
            </p:cNvPr>
            <p:cNvSpPr/>
            <p:nvPr/>
          </p:nvSpPr>
          <p:spPr>
            <a:xfrm>
              <a:off x="8304014" y="2539730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B80F67F-4907-493C-BA31-D8797C42BF0A}"/>
                </a:ext>
              </a:extLst>
            </p:cNvPr>
            <p:cNvSpPr/>
            <p:nvPr/>
          </p:nvSpPr>
          <p:spPr>
            <a:xfrm>
              <a:off x="9370813" y="2539730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5A70C8-ED8C-4AD5-98AB-429862BA0FC1}"/>
                </a:ext>
              </a:extLst>
            </p:cNvPr>
            <p:cNvSpPr/>
            <p:nvPr/>
          </p:nvSpPr>
          <p:spPr>
            <a:xfrm>
              <a:off x="10437612" y="2539729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6059CE9-310D-4406-AE93-8AFB7F8F8138}"/>
                </a:ext>
              </a:extLst>
            </p:cNvPr>
            <p:cNvSpPr txBox="1"/>
            <p:nvPr/>
          </p:nvSpPr>
          <p:spPr>
            <a:xfrm>
              <a:off x="1993476" y="1651507"/>
              <a:ext cx="6408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Alive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EC666C6-7641-4EC7-BB20-445449D87D1F}"/>
                </a:ext>
              </a:extLst>
            </p:cNvPr>
            <p:cNvSpPr txBox="1"/>
            <p:nvPr/>
          </p:nvSpPr>
          <p:spPr>
            <a:xfrm>
              <a:off x="1976324" y="2661342"/>
              <a:ext cx="6751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Dead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3CEB22D-EFA8-4628-A067-E06D340A9184}"/>
                </a:ext>
              </a:extLst>
            </p:cNvPr>
            <p:cNvCxnSpPr>
              <a:stCxn id="4" idx="6"/>
              <a:endCxn id="5" idx="2"/>
            </p:cNvCxnSpPr>
            <p:nvPr/>
          </p:nvCxnSpPr>
          <p:spPr>
            <a:xfrm>
              <a:off x="3582578" y="1836174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2AB2F538-7D04-4B85-8EE6-DC3A2DD5D3D8}"/>
                </a:ext>
              </a:extLst>
            </p:cNvPr>
            <p:cNvCxnSpPr>
              <a:cxnSpLocks/>
              <a:stCxn id="5" idx="6"/>
              <a:endCxn id="6" idx="2"/>
            </p:cNvCxnSpPr>
            <p:nvPr/>
          </p:nvCxnSpPr>
          <p:spPr>
            <a:xfrm>
              <a:off x="4649377" y="1836175"/>
              <a:ext cx="471995" cy="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41D0F890-EB4A-4122-A0F5-F3496D3134B2}"/>
                </a:ext>
              </a:extLst>
            </p:cNvPr>
            <p:cNvCxnSpPr>
              <a:cxnSpLocks/>
              <a:stCxn id="6" idx="6"/>
              <a:endCxn id="7" idx="2"/>
            </p:cNvCxnSpPr>
            <p:nvPr/>
          </p:nvCxnSpPr>
          <p:spPr>
            <a:xfrm flipV="1">
              <a:off x="5716176" y="1836174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7C6896A7-418A-4C40-81D2-F0D24296F6CB}"/>
                </a:ext>
              </a:extLst>
            </p:cNvPr>
            <p:cNvCxnSpPr>
              <a:cxnSpLocks/>
              <a:stCxn id="8" idx="6"/>
              <a:endCxn id="9" idx="2"/>
            </p:cNvCxnSpPr>
            <p:nvPr/>
          </p:nvCxnSpPr>
          <p:spPr>
            <a:xfrm>
              <a:off x="7832019" y="2846009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471E17B4-5AAA-4602-9B76-15C2D9A50ED0}"/>
                </a:ext>
              </a:extLst>
            </p:cNvPr>
            <p:cNvCxnSpPr>
              <a:cxnSpLocks/>
              <a:stCxn id="9" idx="6"/>
              <a:endCxn id="10" idx="2"/>
            </p:cNvCxnSpPr>
            <p:nvPr/>
          </p:nvCxnSpPr>
          <p:spPr>
            <a:xfrm>
              <a:off x="8898818" y="2846010"/>
              <a:ext cx="471995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3EB5C76B-DDAD-4C24-A951-49D3AF208551}"/>
                </a:ext>
              </a:extLst>
            </p:cNvPr>
            <p:cNvCxnSpPr>
              <a:cxnSpLocks/>
              <a:stCxn id="10" idx="6"/>
              <a:endCxn id="11" idx="2"/>
            </p:cNvCxnSpPr>
            <p:nvPr/>
          </p:nvCxnSpPr>
          <p:spPr>
            <a:xfrm flipV="1">
              <a:off x="9965617" y="2846009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3BD0EB24-AA53-4B29-9BBC-59100C8BC7CC}"/>
                </a:ext>
              </a:extLst>
            </p:cNvPr>
            <p:cNvCxnSpPr>
              <a:cxnSpLocks/>
              <a:stCxn id="7" idx="5"/>
              <a:endCxn id="8" idx="1"/>
            </p:cNvCxnSpPr>
            <p:nvPr/>
          </p:nvCxnSpPr>
          <p:spPr>
            <a:xfrm>
              <a:off x="6695868" y="2052746"/>
              <a:ext cx="628454" cy="57669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6" name="Content Placeholder 4">
            <a:extLst>
              <a:ext uri="{FF2B5EF4-FFF2-40B4-BE49-F238E27FC236}">
                <a16:creationId xmlns:a16="http://schemas.microsoft.com/office/drawing/2014/main" id="{6D0A5301-EF23-4620-81F5-1494A13FD6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9251" b="33212"/>
          <a:stretch/>
        </p:blipFill>
        <p:spPr>
          <a:xfrm>
            <a:off x="9744373" y="-18719"/>
            <a:ext cx="2447627" cy="2068497"/>
          </a:xfrm>
        </p:spPr>
      </p:pic>
      <p:sp>
        <p:nvSpPr>
          <p:cNvPr id="57" name="Google Shape;57;p13">
            <a:extLst>
              <a:ext uri="{FF2B5EF4-FFF2-40B4-BE49-F238E27FC236}">
                <a16:creationId xmlns:a16="http://schemas.microsoft.com/office/drawing/2014/main" id="{D7C6417F-2DD6-452D-BA6A-C04FA9FFFBDB}"/>
              </a:ext>
            </a:extLst>
          </p:cNvPr>
          <p:cNvSpPr/>
          <p:nvPr/>
        </p:nvSpPr>
        <p:spPr>
          <a:xfrm>
            <a:off x="3606637" y="1015529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3FC8900A-D588-4EE6-B02C-3B090210427B}"/>
              </a:ext>
            </a:extLst>
          </p:cNvPr>
          <p:cNvGrpSpPr/>
          <p:nvPr/>
        </p:nvGrpSpPr>
        <p:grpSpPr>
          <a:xfrm>
            <a:off x="1799994" y="3537322"/>
            <a:ext cx="9232422" cy="1622395"/>
            <a:chOff x="1799994" y="3537322"/>
            <a:chExt cx="9232422" cy="1622395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9834C827-0EB0-49D2-A070-D0613F7B5E81}"/>
                </a:ext>
              </a:extLst>
            </p:cNvPr>
            <p:cNvSpPr/>
            <p:nvPr/>
          </p:nvSpPr>
          <p:spPr>
            <a:xfrm>
              <a:off x="2987774" y="3537322"/>
              <a:ext cx="594804" cy="612559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45F6609A-E77C-4B45-B79F-38071860BC02}"/>
                </a:ext>
              </a:extLst>
            </p:cNvPr>
            <p:cNvSpPr/>
            <p:nvPr/>
          </p:nvSpPr>
          <p:spPr>
            <a:xfrm>
              <a:off x="4054573" y="3537323"/>
              <a:ext cx="594804" cy="612559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4D1C5BF6-69DA-4DB2-ABB6-9292E4E62C17}"/>
                </a:ext>
              </a:extLst>
            </p:cNvPr>
            <p:cNvSpPr/>
            <p:nvPr/>
          </p:nvSpPr>
          <p:spPr>
            <a:xfrm>
              <a:off x="5121372" y="3537323"/>
              <a:ext cx="594804" cy="612559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EDE0C3B2-BB2F-4572-901D-1232F8D317F6}"/>
                </a:ext>
              </a:extLst>
            </p:cNvPr>
            <p:cNvSpPr/>
            <p:nvPr/>
          </p:nvSpPr>
          <p:spPr>
            <a:xfrm>
              <a:off x="6188171" y="3537322"/>
              <a:ext cx="594804" cy="612559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C9E4CFE8-F3D4-4DDE-AE8A-33E622C20E96}"/>
                </a:ext>
              </a:extLst>
            </p:cNvPr>
            <p:cNvSpPr/>
            <p:nvPr/>
          </p:nvSpPr>
          <p:spPr>
            <a:xfrm>
              <a:off x="7237215" y="4547157"/>
              <a:ext cx="594804" cy="6125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4E39D180-7896-4F0B-8458-0454C75D120A}"/>
                </a:ext>
              </a:extLst>
            </p:cNvPr>
            <p:cNvSpPr/>
            <p:nvPr/>
          </p:nvSpPr>
          <p:spPr>
            <a:xfrm>
              <a:off x="8304014" y="4547158"/>
              <a:ext cx="594804" cy="6125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23536B9A-7B17-43AD-8D00-8F776C04E4CC}"/>
                </a:ext>
              </a:extLst>
            </p:cNvPr>
            <p:cNvSpPr/>
            <p:nvPr/>
          </p:nvSpPr>
          <p:spPr>
            <a:xfrm>
              <a:off x="9370813" y="4547158"/>
              <a:ext cx="594804" cy="6125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1F41BDC9-85AA-4E6F-9B09-2EED122342F4}"/>
                </a:ext>
              </a:extLst>
            </p:cNvPr>
            <p:cNvSpPr/>
            <p:nvPr/>
          </p:nvSpPr>
          <p:spPr>
            <a:xfrm>
              <a:off x="10437612" y="4547157"/>
              <a:ext cx="594804" cy="6125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1C5EA22C-84A2-4BB2-9C89-2CCBCE8A49BB}"/>
                </a:ext>
              </a:extLst>
            </p:cNvPr>
            <p:cNvSpPr txBox="1"/>
            <p:nvPr/>
          </p:nvSpPr>
          <p:spPr>
            <a:xfrm>
              <a:off x="1992355" y="3754631"/>
              <a:ext cx="6431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Seen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D3F5572E-2E3A-4764-95FE-361D8FAEF526}"/>
                </a:ext>
              </a:extLst>
            </p:cNvPr>
            <p:cNvSpPr txBox="1"/>
            <p:nvPr/>
          </p:nvSpPr>
          <p:spPr>
            <a:xfrm>
              <a:off x="1799994" y="4764466"/>
              <a:ext cx="10278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Not seen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EB46CA1D-796C-4746-B76E-886372D16A47}"/>
              </a:ext>
            </a:extLst>
          </p:cNvPr>
          <p:cNvSpPr txBox="1"/>
          <p:nvPr/>
        </p:nvSpPr>
        <p:spPr>
          <a:xfrm>
            <a:off x="0" y="2094260"/>
            <a:ext cx="184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State process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E5ECB9E5-FC66-4837-A512-42DAC994FCD0}"/>
              </a:ext>
            </a:extLst>
          </p:cNvPr>
          <p:cNvSpPr txBox="1"/>
          <p:nvPr/>
        </p:nvSpPr>
        <p:spPr>
          <a:xfrm>
            <a:off x="0" y="3985851"/>
            <a:ext cx="17785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Observation </a:t>
            </a:r>
            <a:br>
              <a:rPr lang="en-GB" sz="2400" dirty="0"/>
            </a:br>
            <a:r>
              <a:rPr lang="en-GB" sz="2400" dirty="0"/>
              <a:t>process</a:t>
            </a:r>
          </a:p>
        </p:txBody>
      </p: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CFD203FB-E163-46AD-8DFD-B5A080446408}"/>
              </a:ext>
            </a:extLst>
          </p:cNvPr>
          <p:cNvCxnSpPr>
            <a:cxnSpLocks/>
            <a:stCxn id="4" idx="4"/>
            <a:endCxn id="73" idx="0"/>
          </p:cNvCxnSpPr>
          <p:nvPr/>
        </p:nvCxnSpPr>
        <p:spPr>
          <a:xfrm>
            <a:off x="3285176" y="2142453"/>
            <a:ext cx="0" cy="139486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C34338C4-15BB-496C-9B27-18AE06EDD989}"/>
              </a:ext>
            </a:extLst>
          </p:cNvPr>
          <p:cNvCxnSpPr>
            <a:cxnSpLocks/>
            <a:stCxn id="5" idx="4"/>
            <a:endCxn id="74" idx="0"/>
          </p:cNvCxnSpPr>
          <p:nvPr/>
        </p:nvCxnSpPr>
        <p:spPr>
          <a:xfrm>
            <a:off x="4351975" y="2142454"/>
            <a:ext cx="0" cy="1394869"/>
          </a:xfrm>
          <a:prstGeom prst="straightConnector1">
            <a:avLst/>
          </a:prstGeom>
          <a:ln w="571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7B922B3C-0BBA-463A-850B-383BD2D5D730}"/>
              </a:ext>
            </a:extLst>
          </p:cNvPr>
          <p:cNvCxnSpPr>
            <a:cxnSpLocks/>
            <a:stCxn id="6" idx="4"/>
            <a:endCxn id="75" idx="0"/>
          </p:cNvCxnSpPr>
          <p:nvPr/>
        </p:nvCxnSpPr>
        <p:spPr>
          <a:xfrm>
            <a:off x="5418774" y="2142454"/>
            <a:ext cx="0" cy="1394869"/>
          </a:xfrm>
          <a:prstGeom prst="straightConnector1">
            <a:avLst/>
          </a:prstGeom>
          <a:ln w="571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DDCBC065-D548-4C4C-A37B-B705576FEE19}"/>
              </a:ext>
            </a:extLst>
          </p:cNvPr>
          <p:cNvCxnSpPr>
            <a:cxnSpLocks/>
            <a:stCxn id="7" idx="4"/>
            <a:endCxn id="76" idx="0"/>
          </p:cNvCxnSpPr>
          <p:nvPr/>
        </p:nvCxnSpPr>
        <p:spPr>
          <a:xfrm>
            <a:off x="6485573" y="2142453"/>
            <a:ext cx="0" cy="1394869"/>
          </a:xfrm>
          <a:prstGeom prst="straightConnector1">
            <a:avLst/>
          </a:prstGeom>
          <a:ln w="571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3D6465A7-145E-4A02-BEA1-D79FC69B7A34}"/>
              </a:ext>
            </a:extLst>
          </p:cNvPr>
          <p:cNvGrpSpPr/>
          <p:nvPr/>
        </p:nvGrpSpPr>
        <p:grpSpPr>
          <a:xfrm>
            <a:off x="7534617" y="3152288"/>
            <a:ext cx="3200397" cy="1394870"/>
            <a:chOff x="7534617" y="3152288"/>
            <a:chExt cx="3200397" cy="1394870"/>
          </a:xfrm>
        </p:grpSpPr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E74CF92E-46AE-41B9-BD9F-3CC3837E8A4E}"/>
                </a:ext>
              </a:extLst>
            </p:cNvPr>
            <p:cNvCxnSpPr>
              <a:cxnSpLocks/>
              <a:stCxn id="8" idx="4"/>
              <a:endCxn id="77" idx="0"/>
            </p:cNvCxnSpPr>
            <p:nvPr/>
          </p:nvCxnSpPr>
          <p:spPr>
            <a:xfrm>
              <a:off x="7534617" y="3152288"/>
              <a:ext cx="0" cy="1394869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C5E0EF5D-AD77-467B-99FC-75E476986644}"/>
                </a:ext>
              </a:extLst>
            </p:cNvPr>
            <p:cNvCxnSpPr>
              <a:cxnSpLocks/>
              <a:stCxn id="9" idx="4"/>
              <a:endCxn id="78" idx="0"/>
            </p:cNvCxnSpPr>
            <p:nvPr/>
          </p:nvCxnSpPr>
          <p:spPr>
            <a:xfrm>
              <a:off x="8601416" y="3152289"/>
              <a:ext cx="0" cy="1394869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3EDCE91E-682B-41C5-A837-B132EFBAF758}"/>
                </a:ext>
              </a:extLst>
            </p:cNvPr>
            <p:cNvCxnSpPr>
              <a:cxnSpLocks/>
              <a:stCxn id="10" idx="4"/>
              <a:endCxn id="79" idx="0"/>
            </p:cNvCxnSpPr>
            <p:nvPr/>
          </p:nvCxnSpPr>
          <p:spPr>
            <a:xfrm>
              <a:off x="9668215" y="3152289"/>
              <a:ext cx="0" cy="1394869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1C55BCAC-12D9-4071-A979-11089B2B67A7}"/>
                </a:ext>
              </a:extLst>
            </p:cNvPr>
            <p:cNvCxnSpPr>
              <a:cxnSpLocks/>
              <a:stCxn id="11" idx="4"/>
              <a:endCxn id="80" idx="0"/>
            </p:cNvCxnSpPr>
            <p:nvPr/>
          </p:nvCxnSpPr>
          <p:spPr>
            <a:xfrm>
              <a:off x="10735014" y="3152288"/>
              <a:ext cx="0" cy="1394869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50097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9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CA22-A812-49E9-B9C5-DFB1B0B99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Our old friend, </a:t>
            </a:r>
            <a:r>
              <a:rPr lang="en-GB" i="1" dirty="0"/>
              <a:t>incomplete registration</a:t>
            </a:r>
          </a:p>
        </p:txBody>
      </p:sp>
      <p:pic>
        <p:nvPicPr>
          <p:cNvPr id="6" name="Content Placeholder 5" descr="A picture containing grass, outdoor, plant, tree&#10;&#10;Description automatically generated">
            <a:extLst>
              <a:ext uri="{FF2B5EF4-FFF2-40B4-BE49-F238E27FC236}">
                <a16:creationId xmlns:a16="http://schemas.microsoft.com/office/drawing/2014/main" id="{BD8D8ED0-2AE0-47C6-9383-568A14A74A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343818"/>
            <a:ext cx="8229600" cy="5480166"/>
          </a:xfrm>
        </p:spPr>
      </p:pic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76CEFFFC-471C-49C7-8DA7-A46C8D2DD1BE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0B1C386-CEA7-479D-88BD-19967FFBA757}"/>
              </a:ext>
            </a:extLst>
          </p:cNvPr>
          <p:cNvSpPr/>
          <p:nvPr/>
        </p:nvSpPr>
        <p:spPr>
          <a:xfrm>
            <a:off x="6805914" y="3958542"/>
            <a:ext cx="1574157" cy="155564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3127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5802AB91-5671-4EE2-A766-400A7E42F286}"/>
              </a:ext>
            </a:extLst>
          </p:cNvPr>
          <p:cNvSpPr/>
          <p:nvPr/>
        </p:nvSpPr>
        <p:spPr>
          <a:xfrm>
            <a:off x="7137954" y="4376157"/>
            <a:ext cx="4000581" cy="924337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24CC24-0E3E-45B8-B0EB-698B23861638}"/>
              </a:ext>
            </a:extLst>
          </p:cNvPr>
          <p:cNvSpPr/>
          <p:nvPr/>
        </p:nvSpPr>
        <p:spPr>
          <a:xfrm>
            <a:off x="3876133" y="4399280"/>
            <a:ext cx="3063660" cy="924337"/>
          </a:xfrm>
          <a:prstGeom prst="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C8B115-D65A-4550-9CC5-92008BC3C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9005067" cy="1325563"/>
          </a:xfrm>
        </p:spPr>
        <p:txBody>
          <a:bodyPr/>
          <a:lstStyle/>
          <a:p>
            <a:pPr algn="ctr"/>
            <a:r>
              <a:rPr lang="en-GB" dirty="0"/>
              <a:t>Individual capture history for a leopard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B6D7677-DFCD-4B7C-B03F-2D60BBD6235B}"/>
              </a:ext>
            </a:extLst>
          </p:cNvPr>
          <p:cNvGrpSpPr/>
          <p:nvPr/>
        </p:nvGrpSpPr>
        <p:grpSpPr>
          <a:xfrm>
            <a:off x="2674722" y="5441273"/>
            <a:ext cx="5201994" cy="369332"/>
            <a:chOff x="2674722" y="5441273"/>
            <a:chExt cx="5201994" cy="369332"/>
          </a:xfrm>
        </p:grpSpPr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555CD013-66B4-466C-8780-96C9C137E1A4}"/>
                </a:ext>
              </a:extLst>
            </p:cNvPr>
            <p:cNvCxnSpPr>
              <a:cxnSpLocks/>
            </p:cNvCxnSpPr>
            <p:nvPr/>
          </p:nvCxnSpPr>
          <p:spPr>
            <a:xfrm>
              <a:off x="2674722" y="5625939"/>
              <a:ext cx="1066799" cy="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47636D7-E5B8-461B-915E-66183C8E47CE}"/>
                </a:ext>
              </a:extLst>
            </p:cNvPr>
            <p:cNvSpPr txBox="1"/>
            <p:nvPr/>
          </p:nvSpPr>
          <p:spPr>
            <a:xfrm>
              <a:off x="3876134" y="5441273"/>
              <a:ext cx="40005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Stochastic process (i.e. a biased coin flip)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2AF4688A-E402-454D-8350-7B86A97A6CE1}"/>
              </a:ext>
            </a:extLst>
          </p:cNvPr>
          <p:cNvGrpSpPr/>
          <p:nvPr/>
        </p:nvGrpSpPr>
        <p:grpSpPr>
          <a:xfrm>
            <a:off x="2674722" y="5928255"/>
            <a:ext cx="4588877" cy="369332"/>
            <a:chOff x="2674722" y="6152970"/>
            <a:chExt cx="4588877" cy="369332"/>
          </a:xfrm>
        </p:grpSpPr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AFC34E6F-DED8-4309-9020-79506CF630A0}"/>
                </a:ext>
              </a:extLst>
            </p:cNvPr>
            <p:cNvCxnSpPr>
              <a:cxnSpLocks/>
            </p:cNvCxnSpPr>
            <p:nvPr/>
          </p:nvCxnSpPr>
          <p:spPr>
            <a:xfrm>
              <a:off x="2674722" y="6337636"/>
              <a:ext cx="1066799" cy="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91B70F4-8135-43BE-8296-315D8445F2F1}"/>
                </a:ext>
              </a:extLst>
            </p:cNvPr>
            <p:cNvSpPr txBox="1"/>
            <p:nvPr/>
          </p:nvSpPr>
          <p:spPr>
            <a:xfrm>
              <a:off x="3876133" y="6152970"/>
              <a:ext cx="33874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Deterministic process (i.e. certain)</a:t>
              </a:r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CDD11F15-19BC-4DF5-B0E4-108FAB9839D4}"/>
              </a:ext>
            </a:extLst>
          </p:cNvPr>
          <p:cNvGrpSpPr/>
          <p:nvPr/>
        </p:nvGrpSpPr>
        <p:grpSpPr>
          <a:xfrm>
            <a:off x="1976324" y="1529894"/>
            <a:ext cx="9056092" cy="1622395"/>
            <a:chOff x="1976324" y="1529894"/>
            <a:chExt cx="9056092" cy="1622395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A80A23CA-9D88-49FA-9B93-4ABFC721913F}"/>
                </a:ext>
              </a:extLst>
            </p:cNvPr>
            <p:cNvSpPr/>
            <p:nvPr/>
          </p:nvSpPr>
          <p:spPr>
            <a:xfrm>
              <a:off x="2987774" y="1529894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0131392-5E3A-4178-A48A-B7E7B15A8809}"/>
                </a:ext>
              </a:extLst>
            </p:cNvPr>
            <p:cNvSpPr/>
            <p:nvPr/>
          </p:nvSpPr>
          <p:spPr>
            <a:xfrm>
              <a:off x="4054573" y="1529895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0558E6D-0A90-4D08-AC33-63D48C90C5F5}"/>
                </a:ext>
              </a:extLst>
            </p:cNvPr>
            <p:cNvSpPr/>
            <p:nvPr/>
          </p:nvSpPr>
          <p:spPr>
            <a:xfrm>
              <a:off x="5121372" y="1529895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ED86FAD-2D8F-41CA-9B35-E956CA98F996}"/>
                </a:ext>
              </a:extLst>
            </p:cNvPr>
            <p:cNvSpPr/>
            <p:nvPr/>
          </p:nvSpPr>
          <p:spPr>
            <a:xfrm>
              <a:off x="6188171" y="1529894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1F4E9C8-5BFC-4ACF-BFCC-CE8EBD19ABE1}"/>
                </a:ext>
              </a:extLst>
            </p:cNvPr>
            <p:cNvSpPr/>
            <p:nvPr/>
          </p:nvSpPr>
          <p:spPr>
            <a:xfrm>
              <a:off x="7237215" y="2539729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B878C0C-1CDC-4D93-A904-6E290B23EF4E}"/>
                </a:ext>
              </a:extLst>
            </p:cNvPr>
            <p:cNvSpPr/>
            <p:nvPr/>
          </p:nvSpPr>
          <p:spPr>
            <a:xfrm>
              <a:off x="8304014" y="2539730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B80F67F-4907-493C-BA31-D8797C42BF0A}"/>
                </a:ext>
              </a:extLst>
            </p:cNvPr>
            <p:cNvSpPr/>
            <p:nvPr/>
          </p:nvSpPr>
          <p:spPr>
            <a:xfrm>
              <a:off x="9370813" y="2539730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5A70C8-ED8C-4AD5-98AB-429862BA0FC1}"/>
                </a:ext>
              </a:extLst>
            </p:cNvPr>
            <p:cNvSpPr/>
            <p:nvPr/>
          </p:nvSpPr>
          <p:spPr>
            <a:xfrm>
              <a:off x="10437612" y="2539729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6059CE9-310D-4406-AE93-8AFB7F8F8138}"/>
                </a:ext>
              </a:extLst>
            </p:cNvPr>
            <p:cNvSpPr txBox="1"/>
            <p:nvPr/>
          </p:nvSpPr>
          <p:spPr>
            <a:xfrm>
              <a:off x="1993476" y="1651507"/>
              <a:ext cx="6408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Alive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EC666C6-7641-4EC7-BB20-445449D87D1F}"/>
                </a:ext>
              </a:extLst>
            </p:cNvPr>
            <p:cNvSpPr txBox="1"/>
            <p:nvPr/>
          </p:nvSpPr>
          <p:spPr>
            <a:xfrm>
              <a:off x="1976324" y="2661342"/>
              <a:ext cx="6751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Dead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3CEB22D-EFA8-4628-A067-E06D340A9184}"/>
                </a:ext>
              </a:extLst>
            </p:cNvPr>
            <p:cNvCxnSpPr>
              <a:stCxn id="4" idx="6"/>
              <a:endCxn id="5" idx="2"/>
            </p:cNvCxnSpPr>
            <p:nvPr/>
          </p:nvCxnSpPr>
          <p:spPr>
            <a:xfrm>
              <a:off x="3582578" y="1836174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2AB2F538-7D04-4B85-8EE6-DC3A2DD5D3D8}"/>
                </a:ext>
              </a:extLst>
            </p:cNvPr>
            <p:cNvCxnSpPr>
              <a:cxnSpLocks/>
              <a:stCxn id="5" idx="6"/>
              <a:endCxn id="6" idx="2"/>
            </p:cNvCxnSpPr>
            <p:nvPr/>
          </p:nvCxnSpPr>
          <p:spPr>
            <a:xfrm>
              <a:off x="4649377" y="1836175"/>
              <a:ext cx="471995" cy="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41D0F890-EB4A-4122-A0F5-F3496D3134B2}"/>
                </a:ext>
              </a:extLst>
            </p:cNvPr>
            <p:cNvCxnSpPr>
              <a:cxnSpLocks/>
              <a:stCxn id="6" idx="6"/>
              <a:endCxn id="7" idx="2"/>
            </p:cNvCxnSpPr>
            <p:nvPr/>
          </p:nvCxnSpPr>
          <p:spPr>
            <a:xfrm flipV="1">
              <a:off x="5716176" y="1836174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7C6896A7-418A-4C40-81D2-F0D24296F6CB}"/>
                </a:ext>
              </a:extLst>
            </p:cNvPr>
            <p:cNvCxnSpPr>
              <a:cxnSpLocks/>
              <a:stCxn id="8" idx="6"/>
              <a:endCxn id="9" idx="2"/>
            </p:cNvCxnSpPr>
            <p:nvPr/>
          </p:nvCxnSpPr>
          <p:spPr>
            <a:xfrm>
              <a:off x="7832019" y="2846009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471E17B4-5AAA-4602-9B76-15C2D9A50ED0}"/>
                </a:ext>
              </a:extLst>
            </p:cNvPr>
            <p:cNvCxnSpPr>
              <a:cxnSpLocks/>
              <a:stCxn id="9" idx="6"/>
              <a:endCxn id="10" idx="2"/>
            </p:cNvCxnSpPr>
            <p:nvPr/>
          </p:nvCxnSpPr>
          <p:spPr>
            <a:xfrm>
              <a:off x="8898818" y="2846010"/>
              <a:ext cx="471995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3EB5C76B-DDAD-4C24-A951-49D3AF208551}"/>
                </a:ext>
              </a:extLst>
            </p:cNvPr>
            <p:cNvCxnSpPr>
              <a:cxnSpLocks/>
              <a:stCxn id="10" idx="6"/>
              <a:endCxn id="11" idx="2"/>
            </p:cNvCxnSpPr>
            <p:nvPr/>
          </p:nvCxnSpPr>
          <p:spPr>
            <a:xfrm flipV="1">
              <a:off x="9965617" y="2846009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3BD0EB24-AA53-4B29-9BBC-59100C8BC7CC}"/>
                </a:ext>
              </a:extLst>
            </p:cNvPr>
            <p:cNvCxnSpPr>
              <a:cxnSpLocks/>
              <a:stCxn id="7" idx="5"/>
              <a:endCxn id="8" idx="1"/>
            </p:cNvCxnSpPr>
            <p:nvPr/>
          </p:nvCxnSpPr>
          <p:spPr>
            <a:xfrm>
              <a:off x="6695868" y="2052746"/>
              <a:ext cx="628454" cy="57669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Google Shape;57;p13">
            <a:extLst>
              <a:ext uri="{FF2B5EF4-FFF2-40B4-BE49-F238E27FC236}">
                <a16:creationId xmlns:a16="http://schemas.microsoft.com/office/drawing/2014/main" id="{D7C6417F-2DD6-452D-BA6A-C04FA9FFFBDB}"/>
              </a:ext>
            </a:extLst>
          </p:cNvPr>
          <p:cNvSpPr/>
          <p:nvPr/>
        </p:nvSpPr>
        <p:spPr>
          <a:xfrm>
            <a:off x="3606637" y="1015529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1AAE6EE-20BC-4C0B-95E4-1D328EF3DE21}"/>
              </a:ext>
            </a:extLst>
          </p:cNvPr>
          <p:cNvGrpSpPr/>
          <p:nvPr/>
        </p:nvGrpSpPr>
        <p:grpSpPr>
          <a:xfrm>
            <a:off x="1799994" y="3537322"/>
            <a:ext cx="9232422" cy="1628560"/>
            <a:chOff x="1799994" y="3537322"/>
            <a:chExt cx="9232422" cy="1628560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9834C827-0EB0-49D2-A070-D0613F7B5E81}"/>
                </a:ext>
              </a:extLst>
            </p:cNvPr>
            <p:cNvSpPr/>
            <p:nvPr/>
          </p:nvSpPr>
          <p:spPr>
            <a:xfrm>
              <a:off x="2987774" y="3537322"/>
              <a:ext cx="594804" cy="612559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45F6609A-E77C-4B45-B79F-38071860BC02}"/>
                </a:ext>
              </a:extLst>
            </p:cNvPr>
            <p:cNvSpPr/>
            <p:nvPr/>
          </p:nvSpPr>
          <p:spPr>
            <a:xfrm>
              <a:off x="4054573" y="4553323"/>
              <a:ext cx="594804" cy="6125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4D1C5BF6-69DA-4DB2-ABB6-9292E4E62C17}"/>
                </a:ext>
              </a:extLst>
            </p:cNvPr>
            <p:cNvSpPr/>
            <p:nvPr/>
          </p:nvSpPr>
          <p:spPr>
            <a:xfrm>
              <a:off x="5121372" y="3537323"/>
              <a:ext cx="594804" cy="612559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EDE0C3B2-BB2F-4572-901D-1232F8D317F6}"/>
                </a:ext>
              </a:extLst>
            </p:cNvPr>
            <p:cNvSpPr/>
            <p:nvPr/>
          </p:nvSpPr>
          <p:spPr>
            <a:xfrm>
              <a:off x="6188171" y="4553322"/>
              <a:ext cx="594804" cy="6125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C9E4CFE8-F3D4-4DDE-AE8A-33E622C20E96}"/>
                </a:ext>
              </a:extLst>
            </p:cNvPr>
            <p:cNvSpPr/>
            <p:nvPr/>
          </p:nvSpPr>
          <p:spPr>
            <a:xfrm>
              <a:off x="7237215" y="4547157"/>
              <a:ext cx="594804" cy="6125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4E39D180-7896-4F0B-8458-0454C75D120A}"/>
                </a:ext>
              </a:extLst>
            </p:cNvPr>
            <p:cNvSpPr/>
            <p:nvPr/>
          </p:nvSpPr>
          <p:spPr>
            <a:xfrm>
              <a:off x="8304014" y="4547158"/>
              <a:ext cx="594804" cy="6125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23536B9A-7B17-43AD-8D00-8F776C04E4CC}"/>
                </a:ext>
              </a:extLst>
            </p:cNvPr>
            <p:cNvSpPr/>
            <p:nvPr/>
          </p:nvSpPr>
          <p:spPr>
            <a:xfrm>
              <a:off x="9370813" y="4547158"/>
              <a:ext cx="594804" cy="6125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1F41BDC9-85AA-4E6F-9B09-2EED122342F4}"/>
                </a:ext>
              </a:extLst>
            </p:cNvPr>
            <p:cNvSpPr/>
            <p:nvPr/>
          </p:nvSpPr>
          <p:spPr>
            <a:xfrm>
              <a:off x="10437612" y="4547157"/>
              <a:ext cx="594804" cy="6125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1C5EA22C-84A2-4BB2-9C89-2CCBCE8A49BB}"/>
                </a:ext>
              </a:extLst>
            </p:cNvPr>
            <p:cNvSpPr txBox="1"/>
            <p:nvPr/>
          </p:nvSpPr>
          <p:spPr>
            <a:xfrm>
              <a:off x="1992355" y="3754631"/>
              <a:ext cx="6431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Seen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D3F5572E-2E3A-4764-95FE-361D8FAEF526}"/>
                </a:ext>
              </a:extLst>
            </p:cNvPr>
            <p:cNvSpPr txBox="1"/>
            <p:nvPr/>
          </p:nvSpPr>
          <p:spPr>
            <a:xfrm>
              <a:off x="1799994" y="4764466"/>
              <a:ext cx="10278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Not seen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EB46CA1D-796C-4746-B76E-886372D16A47}"/>
              </a:ext>
            </a:extLst>
          </p:cNvPr>
          <p:cNvSpPr txBox="1"/>
          <p:nvPr/>
        </p:nvSpPr>
        <p:spPr>
          <a:xfrm>
            <a:off x="0" y="2094260"/>
            <a:ext cx="184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State process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E5ECB9E5-FC66-4837-A512-42DAC994FCD0}"/>
              </a:ext>
            </a:extLst>
          </p:cNvPr>
          <p:cNvSpPr txBox="1"/>
          <p:nvPr/>
        </p:nvSpPr>
        <p:spPr>
          <a:xfrm>
            <a:off x="0" y="3985851"/>
            <a:ext cx="17785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Observation </a:t>
            </a:r>
            <a:br>
              <a:rPr lang="en-GB" sz="2400" dirty="0"/>
            </a:br>
            <a:r>
              <a:rPr lang="en-GB" sz="2400" dirty="0"/>
              <a:t>process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28885157-5DF9-457D-9F7F-FBE245322051}"/>
              </a:ext>
            </a:extLst>
          </p:cNvPr>
          <p:cNvGrpSpPr/>
          <p:nvPr/>
        </p:nvGrpSpPr>
        <p:grpSpPr>
          <a:xfrm>
            <a:off x="3285176" y="2142453"/>
            <a:ext cx="3200397" cy="2410870"/>
            <a:chOff x="3285176" y="2142453"/>
            <a:chExt cx="3200397" cy="2410870"/>
          </a:xfrm>
        </p:grpSpPr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CFD203FB-E163-46AD-8DFD-B5A080446408}"/>
                </a:ext>
              </a:extLst>
            </p:cNvPr>
            <p:cNvCxnSpPr>
              <a:cxnSpLocks/>
              <a:stCxn id="4" idx="4"/>
              <a:endCxn id="73" idx="0"/>
            </p:cNvCxnSpPr>
            <p:nvPr/>
          </p:nvCxnSpPr>
          <p:spPr>
            <a:xfrm>
              <a:off x="3285176" y="2142453"/>
              <a:ext cx="0" cy="1394869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C34338C4-15BB-496C-9B27-18AE06EDD989}"/>
                </a:ext>
              </a:extLst>
            </p:cNvPr>
            <p:cNvCxnSpPr>
              <a:cxnSpLocks/>
              <a:stCxn id="5" idx="4"/>
              <a:endCxn id="74" idx="0"/>
            </p:cNvCxnSpPr>
            <p:nvPr/>
          </p:nvCxnSpPr>
          <p:spPr>
            <a:xfrm>
              <a:off x="4351975" y="2142454"/>
              <a:ext cx="0" cy="2410869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7B922B3C-0BBA-463A-850B-383BD2D5D730}"/>
                </a:ext>
              </a:extLst>
            </p:cNvPr>
            <p:cNvCxnSpPr>
              <a:cxnSpLocks/>
              <a:stCxn id="6" idx="4"/>
              <a:endCxn id="75" idx="0"/>
            </p:cNvCxnSpPr>
            <p:nvPr/>
          </p:nvCxnSpPr>
          <p:spPr>
            <a:xfrm>
              <a:off x="5418774" y="2142454"/>
              <a:ext cx="0" cy="1394869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DDCBC065-D548-4C4C-A37B-B705576FEE19}"/>
                </a:ext>
              </a:extLst>
            </p:cNvPr>
            <p:cNvCxnSpPr>
              <a:cxnSpLocks/>
              <a:stCxn id="7" idx="4"/>
              <a:endCxn id="76" idx="0"/>
            </p:cNvCxnSpPr>
            <p:nvPr/>
          </p:nvCxnSpPr>
          <p:spPr>
            <a:xfrm>
              <a:off x="6485573" y="2142453"/>
              <a:ext cx="0" cy="2410869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3D6465A7-145E-4A02-BEA1-D79FC69B7A34}"/>
              </a:ext>
            </a:extLst>
          </p:cNvPr>
          <p:cNvGrpSpPr/>
          <p:nvPr/>
        </p:nvGrpSpPr>
        <p:grpSpPr>
          <a:xfrm>
            <a:off x="7534617" y="3152288"/>
            <a:ext cx="3200397" cy="1394870"/>
            <a:chOff x="7534617" y="3152288"/>
            <a:chExt cx="3200397" cy="1394870"/>
          </a:xfrm>
        </p:grpSpPr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E74CF92E-46AE-41B9-BD9F-3CC3837E8A4E}"/>
                </a:ext>
              </a:extLst>
            </p:cNvPr>
            <p:cNvCxnSpPr>
              <a:cxnSpLocks/>
              <a:stCxn id="8" idx="4"/>
              <a:endCxn id="77" idx="0"/>
            </p:cNvCxnSpPr>
            <p:nvPr/>
          </p:nvCxnSpPr>
          <p:spPr>
            <a:xfrm>
              <a:off x="7534617" y="3152288"/>
              <a:ext cx="0" cy="1394869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C5E0EF5D-AD77-467B-99FC-75E476986644}"/>
                </a:ext>
              </a:extLst>
            </p:cNvPr>
            <p:cNvCxnSpPr>
              <a:cxnSpLocks/>
              <a:stCxn id="9" idx="4"/>
              <a:endCxn id="78" idx="0"/>
            </p:cNvCxnSpPr>
            <p:nvPr/>
          </p:nvCxnSpPr>
          <p:spPr>
            <a:xfrm>
              <a:off x="8601416" y="3152289"/>
              <a:ext cx="0" cy="1394869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3EDCE91E-682B-41C5-A837-B132EFBAF758}"/>
                </a:ext>
              </a:extLst>
            </p:cNvPr>
            <p:cNvCxnSpPr>
              <a:cxnSpLocks/>
              <a:stCxn id="10" idx="4"/>
              <a:endCxn id="79" idx="0"/>
            </p:cNvCxnSpPr>
            <p:nvPr/>
          </p:nvCxnSpPr>
          <p:spPr>
            <a:xfrm>
              <a:off x="9668215" y="3152289"/>
              <a:ext cx="0" cy="1394869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1C55BCAC-12D9-4071-A979-11089B2B67A7}"/>
                </a:ext>
              </a:extLst>
            </p:cNvPr>
            <p:cNvCxnSpPr>
              <a:cxnSpLocks/>
              <a:stCxn id="11" idx="4"/>
              <a:endCxn id="80" idx="0"/>
            </p:cNvCxnSpPr>
            <p:nvPr/>
          </p:nvCxnSpPr>
          <p:spPr>
            <a:xfrm>
              <a:off x="10735014" y="3152288"/>
              <a:ext cx="0" cy="1394869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Content Placeholder 5" descr="A picture containing grass, outdoor, plant, tree&#10;&#10;Description automatically generated">
            <a:extLst>
              <a:ext uri="{FF2B5EF4-FFF2-40B4-BE49-F238E27FC236}">
                <a16:creationId xmlns:a16="http://schemas.microsoft.com/office/drawing/2014/main" id="{4A931C7A-719A-4375-8D53-E598A361E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5066" y="-19836"/>
            <a:ext cx="3174741" cy="2114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74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14" grpId="0" animBg="1"/>
      <p:bldP spid="9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8B115-D65A-4550-9CC5-92008BC3C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2126286" cy="1325563"/>
          </a:xfrm>
        </p:spPr>
        <p:txBody>
          <a:bodyPr/>
          <a:lstStyle/>
          <a:p>
            <a:pPr algn="ctr"/>
            <a:r>
              <a:rPr lang="en-GB" dirty="0"/>
              <a:t>Individual capture history for a leopard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A7341B5-789C-4765-AAD0-D537A4E002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889" t="36705" r="13349" b="20748"/>
          <a:stretch/>
        </p:blipFill>
        <p:spPr>
          <a:xfrm>
            <a:off x="5449846" y="2341092"/>
            <a:ext cx="6676439" cy="2794016"/>
          </a:xfrm>
          <a:prstGeom prst="rect">
            <a:avLst/>
          </a:prstGeom>
        </p:spPr>
      </p:pic>
      <p:sp>
        <p:nvSpPr>
          <p:cNvPr id="58" name="Content Placeholder 2">
            <a:extLst>
              <a:ext uri="{FF2B5EF4-FFF2-40B4-BE49-F238E27FC236}">
                <a16:creationId xmlns:a16="http://schemas.microsoft.com/office/drawing/2014/main" id="{1302FC6C-E3E4-4CFC-A47A-5B6FFF9F5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52" y="1825624"/>
            <a:ext cx="5042516" cy="4850383"/>
          </a:xfrm>
        </p:spPr>
        <p:txBody>
          <a:bodyPr>
            <a:normAutofit/>
          </a:bodyPr>
          <a:lstStyle/>
          <a:p>
            <a:r>
              <a:rPr lang="en-GB" dirty="0"/>
              <a:t>The actual states (alive/dead) of this leopard are;</a:t>
            </a:r>
          </a:p>
          <a:p>
            <a:pPr lvl="1"/>
            <a:r>
              <a:rPr lang="en-GB" dirty="0"/>
              <a:t>AAAADDDD</a:t>
            </a:r>
          </a:p>
          <a:p>
            <a:r>
              <a:rPr lang="en-GB" dirty="0"/>
              <a:t>Our observations of the leopard are;</a:t>
            </a:r>
          </a:p>
          <a:p>
            <a:pPr lvl="1"/>
            <a:r>
              <a:rPr lang="en-GB" dirty="0"/>
              <a:t>10100000</a:t>
            </a:r>
          </a:p>
          <a:p>
            <a:r>
              <a:rPr lang="en-GB" dirty="0"/>
              <a:t>We can say for sure that the animal was alive in the 2</a:t>
            </a:r>
            <a:r>
              <a:rPr lang="en-GB" baseline="30000" dirty="0"/>
              <a:t>nd</a:t>
            </a:r>
            <a:r>
              <a:rPr lang="en-GB" dirty="0"/>
              <a:t> year</a:t>
            </a:r>
          </a:p>
          <a:p>
            <a:pPr lvl="1"/>
            <a:r>
              <a:rPr lang="en-GB" dirty="0"/>
              <a:t>1</a:t>
            </a:r>
            <a:r>
              <a:rPr lang="en-GB" b="1" u="sng" dirty="0">
                <a:solidFill>
                  <a:srgbClr val="7030A0"/>
                </a:solidFill>
              </a:rPr>
              <a:t>0</a:t>
            </a:r>
            <a:r>
              <a:rPr lang="en-GB" dirty="0"/>
              <a:t>100000</a:t>
            </a:r>
          </a:p>
          <a:p>
            <a:pPr lvl="1"/>
            <a:r>
              <a:rPr lang="en-GB" dirty="0"/>
              <a:t>No zombie animals</a:t>
            </a:r>
          </a:p>
        </p:txBody>
      </p:sp>
      <p:sp>
        <p:nvSpPr>
          <p:cNvPr id="62" name="Google Shape;57;p13">
            <a:extLst>
              <a:ext uri="{FF2B5EF4-FFF2-40B4-BE49-F238E27FC236}">
                <a16:creationId xmlns:a16="http://schemas.microsoft.com/office/drawing/2014/main" id="{BE54F5D1-EDC9-4EB5-91FA-4418905F9CFE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1054928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95237-DCA4-4126-AA71-91C8B3785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r>
              <a:rPr lang="en-GB" dirty="0"/>
              <a:t>We need to distinguish mortality and non-detection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55AC-7C0D-4D45-A2F5-D414A988C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65272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Split analysis into two parts</a:t>
            </a:r>
          </a:p>
          <a:p>
            <a:pPr lvl="1"/>
            <a:r>
              <a:rPr lang="en-GB" dirty="0"/>
              <a:t>State model</a:t>
            </a:r>
          </a:p>
          <a:p>
            <a:pPr lvl="1"/>
            <a:r>
              <a:rPr lang="en-GB" dirty="0"/>
              <a:t>Observation model</a:t>
            </a:r>
          </a:p>
          <a:p>
            <a:r>
              <a:rPr lang="en-GB" dirty="0"/>
              <a:t>State model tries to figure out if an individual survived between any two given times</a:t>
            </a:r>
          </a:p>
          <a:p>
            <a:pPr lvl="1"/>
            <a:r>
              <a:rPr lang="en-GB" dirty="0"/>
              <a:t>Survival probability (</a:t>
            </a:r>
            <a:r>
              <a:rPr lang="el-GR" dirty="0"/>
              <a:t>Φ</a:t>
            </a:r>
            <a:r>
              <a:rPr lang="en-GB" dirty="0"/>
              <a:t>) is </a:t>
            </a:r>
            <a:r>
              <a:rPr lang="en-GB" b="1" u="sng" dirty="0"/>
              <a:t>between two points in times</a:t>
            </a:r>
          </a:p>
          <a:p>
            <a:r>
              <a:rPr lang="en-GB" dirty="0"/>
              <a:t>Observation model tries to figure out if an individual was recaptured at a given time</a:t>
            </a:r>
          </a:p>
          <a:p>
            <a:pPr lvl="1"/>
            <a:r>
              <a:rPr lang="en-GB" dirty="0"/>
              <a:t>Recapture probability (P) is for a </a:t>
            </a:r>
            <a:r>
              <a:rPr lang="en-GB" b="1" u="sng" dirty="0"/>
              <a:t>single point in time, after the first capture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038AD1-143D-4BA3-B23D-92334FC519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889" t="36705" r="13349" b="20748"/>
          <a:stretch/>
        </p:blipFill>
        <p:spPr>
          <a:xfrm>
            <a:off x="7537142" y="1240261"/>
            <a:ext cx="4438223" cy="1857347"/>
          </a:xfrm>
          <a:prstGeom prst="rect">
            <a:avLst/>
          </a:prstGeom>
        </p:spPr>
      </p:pic>
      <p:sp>
        <p:nvSpPr>
          <p:cNvPr id="5" name="Google Shape;57;p13">
            <a:extLst>
              <a:ext uri="{FF2B5EF4-FFF2-40B4-BE49-F238E27FC236}">
                <a16:creationId xmlns:a16="http://schemas.microsoft.com/office/drawing/2014/main" id="{45A37B64-E7A7-4E35-B15F-6B9E1AB08E95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1449995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5847EF7-DA95-4FDA-81CB-62AF79879425}"/>
              </a:ext>
            </a:extLst>
          </p:cNvPr>
          <p:cNvSpPr/>
          <p:nvPr/>
        </p:nvSpPr>
        <p:spPr>
          <a:xfrm>
            <a:off x="8810013" y="1520231"/>
            <a:ext cx="2850508" cy="2755763"/>
          </a:xfrm>
          <a:prstGeom prst="ellipse">
            <a:avLst/>
          </a:prstGeom>
          <a:solidFill>
            <a:srgbClr val="9900FF">
              <a:alpha val="20000"/>
            </a:srgbClr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E54FD76-25CD-46CA-B195-178DBDAA13E8}"/>
              </a:ext>
            </a:extLst>
          </p:cNvPr>
          <p:cNvSpPr/>
          <p:nvPr/>
        </p:nvSpPr>
        <p:spPr>
          <a:xfrm>
            <a:off x="4591494" y="1520231"/>
            <a:ext cx="2850508" cy="2755763"/>
          </a:xfrm>
          <a:prstGeom prst="ellipse">
            <a:avLst/>
          </a:prstGeom>
          <a:solidFill>
            <a:srgbClr val="9900FF">
              <a:alpha val="20000"/>
            </a:srgbClr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CD6CE42-38E6-4FDD-A8DF-E978AF5D72F2}"/>
              </a:ext>
            </a:extLst>
          </p:cNvPr>
          <p:cNvSpPr/>
          <p:nvPr/>
        </p:nvSpPr>
        <p:spPr>
          <a:xfrm>
            <a:off x="282670" y="1520687"/>
            <a:ext cx="2850508" cy="2755763"/>
          </a:xfrm>
          <a:prstGeom prst="ellipse">
            <a:avLst/>
          </a:prstGeom>
          <a:solidFill>
            <a:srgbClr val="9900FF">
              <a:alpha val="20000"/>
            </a:srgbClr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38996-27A6-431D-8958-42E1ED730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17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What is a </a:t>
            </a:r>
            <a:r>
              <a:rPr lang="en-GB" b="1" i="1" dirty="0">
                <a:solidFill>
                  <a:srgbClr val="7030A0"/>
                </a:solidFill>
              </a:rPr>
              <a:t>closed</a:t>
            </a:r>
            <a:r>
              <a:rPr lang="en-GB" dirty="0"/>
              <a:t> population?</a:t>
            </a:r>
          </a:p>
        </p:txBody>
      </p:sp>
      <p:pic>
        <p:nvPicPr>
          <p:cNvPr id="5" name="Picture 4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DD438AA3-C21D-4AB1-BD6D-8FB676ABC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862" y="2020011"/>
            <a:ext cx="565599" cy="1029288"/>
          </a:xfrm>
          <a:prstGeom prst="rect">
            <a:avLst/>
          </a:prstGeom>
        </p:spPr>
      </p:pic>
      <p:pic>
        <p:nvPicPr>
          <p:cNvPr id="8" name="Picture 7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1952ADAD-2729-44F0-9ECF-667408E7D9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169" y="1690688"/>
            <a:ext cx="565599" cy="1029288"/>
          </a:xfrm>
          <a:prstGeom prst="rect">
            <a:avLst/>
          </a:prstGeom>
        </p:spPr>
      </p:pic>
      <p:pic>
        <p:nvPicPr>
          <p:cNvPr id="9" name="Picture 8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B4F8B516-A382-4065-873A-E46F89BB1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4244" y="3049299"/>
            <a:ext cx="565599" cy="1029288"/>
          </a:xfrm>
          <a:prstGeom prst="rect">
            <a:avLst/>
          </a:prstGeom>
        </p:spPr>
      </p:pic>
      <p:pic>
        <p:nvPicPr>
          <p:cNvPr id="10" name="Picture 9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6172688A-C25C-4C6B-92D1-FC11DCBE7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627" y="2732518"/>
            <a:ext cx="565599" cy="102928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C08611F-8E5B-4347-9841-86B7226D3032}"/>
              </a:ext>
            </a:extLst>
          </p:cNvPr>
          <p:cNvSpPr txBox="1"/>
          <p:nvPr/>
        </p:nvSpPr>
        <p:spPr>
          <a:xfrm>
            <a:off x="904435" y="4719505"/>
            <a:ext cx="1606978" cy="461665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First survey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A1DDE9-65E1-4BC6-A3D0-A97918151EBA}"/>
              </a:ext>
            </a:extLst>
          </p:cNvPr>
          <p:cNvCxnSpPr>
            <a:cxnSpLocks/>
            <a:stCxn id="11" idx="4"/>
            <a:endCxn id="12" idx="0"/>
          </p:cNvCxnSpPr>
          <p:nvPr/>
        </p:nvCxnSpPr>
        <p:spPr>
          <a:xfrm>
            <a:off x="1707924" y="4276450"/>
            <a:ext cx="0" cy="443055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C49EE74-274F-4736-BD82-EE94B27E3459}"/>
              </a:ext>
            </a:extLst>
          </p:cNvPr>
          <p:cNvSpPr txBox="1"/>
          <p:nvPr/>
        </p:nvSpPr>
        <p:spPr>
          <a:xfrm>
            <a:off x="4531235" y="4719504"/>
            <a:ext cx="2983830" cy="461665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Time between surveys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8E8BB01-9FAA-47D6-9E23-D0CE817D4417}"/>
              </a:ext>
            </a:extLst>
          </p:cNvPr>
          <p:cNvCxnSpPr>
            <a:cxnSpLocks/>
            <a:stCxn id="38" idx="4"/>
            <a:endCxn id="27" idx="0"/>
          </p:cNvCxnSpPr>
          <p:nvPr/>
        </p:nvCxnSpPr>
        <p:spPr>
          <a:xfrm>
            <a:off x="6016748" y="4275994"/>
            <a:ext cx="6402" cy="44351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1B11DA7D-F7A9-4050-975B-C610824828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858" y="2534199"/>
            <a:ext cx="565599" cy="1029288"/>
          </a:xfrm>
          <a:prstGeom prst="rect">
            <a:avLst/>
          </a:prstGeom>
        </p:spPr>
      </p:pic>
      <p:pic>
        <p:nvPicPr>
          <p:cNvPr id="35" name="Picture 34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46812E9A-A94A-4AE4-A774-7D5AFCFE66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416" y="1520231"/>
            <a:ext cx="565599" cy="1029288"/>
          </a:xfrm>
          <a:prstGeom prst="rect">
            <a:avLst/>
          </a:prstGeom>
        </p:spPr>
      </p:pic>
      <p:pic>
        <p:nvPicPr>
          <p:cNvPr id="36" name="Picture 35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DA1D6584-31E9-4A66-884A-9D7012F112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817" y="2953817"/>
            <a:ext cx="565599" cy="1029288"/>
          </a:xfrm>
          <a:prstGeom prst="rect">
            <a:avLst/>
          </a:prstGeom>
        </p:spPr>
      </p:pic>
      <p:pic>
        <p:nvPicPr>
          <p:cNvPr id="37" name="Picture 36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5036F47C-D70F-4CFA-8FFD-D10DB81718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7586" y="2898112"/>
            <a:ext cx="565599" cy="1029288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7FC55317-18DE-48E3-9806-10E16AB534A3}"/>
              </a:ext>
            </a:extLst>
          </p:cNvPr>
          <p:cNvSpPr txBox="1"/>
          <p:nvPr/>
        </p:nvSpPr>
        <p:spPr>
          <a:xfrm>
            <a:off x="9239435" y="4719504"/>
            <a:ext cx="1991663" cy="461665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Second survey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6CE3BDCA-F4DE-436C-8933-DF21E0AD06E8}"/>
              </a:ext>
            </a:extLst>
          </p:cNvPr>
          <p:cNvCxnSpPr>
            <a:cxnSpLocks/>
            <a:stCxn id="48" idx="4"/>
            <a:endCxn id="42" idx="0"/>
          </p:cNvCxnSpPr>
          <p:nvPr/>
        </p:nvCxnSpPr>
        <p:spPr>
          <a:xfrm>
            <a:off x="10235267" y="4275994"/>
            <a:ext cx="0" cy="44351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649FCF3D-0C0A-4DFC-A6DD-83CEB90DD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108" y="1924529"/>
            <a:ext cx="565599" cy="1029288"/>
          </a:xfrm>
          <a:prstGeom prst="rect">
            <a:avLst/>
          </a:prstGeom>
        </p:spPr>
      </p:pic>
      <p:pic>
        <p:nvPicPr>
          <p:cNvPr id="45" name="Picture 44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FB9EE433-C79E-4EE6-B9A5-31932A1D4B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868" y="1566644"/>
            <a:ext cx="565599" cy="1029288"/>
          </a:xfrm>
          <a:prstGeom prst="rect">
            <a:avLst/>
          </a:prstGeom>
        </p:spPr>
      </p:pic>
      <p:pic>
        <p:nvPicPr>
          <p:cNvPr id="46" name="Picture 45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17137083-A11A-47BA-8B7B-5C5FE3073D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7940" y="2845794"/>
            <a:ext cx="565599" cy="1029288"/>
          </a:xfrm>
          <a:prstGeom prst="rect">
            <a:avLst/>
          </a:prstGeom>
        </p:spPr>
      </p:pic>
      <p:pic>
        <p:nvPicPr>
          <p:cNvPr id="47" name="Picture 46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8CB26854-20E9-48A0-9E8F-D4C1B0F098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2029" y="2524798"/>
            <a:ext cx="565599" cy="1029288"/>
          </a:xfrm>
          <a:prstGeom prst="rect">
            <a:avLst/>
          </a:prstGeom>
        </p:spPr>
      </p:pic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1A13D5EA-92B0-4D57-9A03-7209A16B3F7C}"/>
              </a:ext>
            </a:extLst>
          </p:cNvPr>
          <p:cNvCxnSpPr>
            <a:stCxn id="11" idx="6"/>
            <a:endCxn id="38" idx="2"/>
          </p:cNvCxnSpPr>
          <p:nvPr/>
        </p:nvCxnSpPr>
        <p:spPr>
          <a:xfrm flipV="1">
            <a:off x="3133178" y="2898113"/>
            <a:ext cx="1458316" cy="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5A782413-67B4-4669-8486-B06AD62185FD}"/>
              </a:ext>
            </a:extLst>
          </p:cNvPr>
          <p:cNvCxnSpPr>
            <a:stCxn id="38" idx="6"/>
            <a:endCxn id="48" idx="2"/>
          </p:cNvCxnSpPr>
          <p:nvPr/>
        </p:nvCxnSpPr>
        <p:spPr>
          <a:xfrm>
            <a:off x="7442002" y="2898113"/>
            <a:ext cx="13680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Google Shape;57;p13">
            <a:extLst>
              <a:ext uri="{FF2B5EF4-FFF2-40B4-BE49-F238E27FC236}">
                <a16:creationId xmlns:a16="http://schemas.microsoft.com/office/drawing/2014/main" id="{7C106F7C-4E06-4C07-9155-5A423FFAC8B1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CB1C0DD-87AC-4D64-B024-700A935ADDC8}"/>
              </a:ext>
            </a:extLst>
          </p:cNvPr>
          <p:cNvSpPr txBox="1"/>
          <p:nvPr/>
        </p:nvSpPr>
        <p:spPr>
          <a:xfrm>
            <a:off x="0" y="5788884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If a population is closed, we assume that no reproduction or death occurs</a:t>
            </a:r>
            <a:br>
              <a:rPr lang="en-GB" sz="2800" dirty="0"/>
            </a:br>
            <a:r>
              <a:rPr lang="en-GB" sz="2800" dirty="0"/>
              <a:t>(requirement for estimating population size)</a:t>
            </a:r>
          </a:p>
        </p:txBody>
      </p:sp>
    </p:spTree>
    <p:extLst>
      <p:ext uri="{BB962C8B-B14F-4D97-AF65-F5344CB8AC3E}">
        <p14:creationId xmlns:p14="http://schemas.microsoft.com/office/powerpoint/2010/main" val="34095714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95237-DCA4-4126-AA71-91C8B3785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State process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55AC-7C0D-4D45-A2F5-D414A988C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207" y="3481548"/>
            <a:ext cx="5519688" cy="3114560"/>
          </a:xfrm>
        </p:spPr>
        <p:txBody>
          <a:bodyPr>
            <a:normAutofit/>
          </a:bodyPr>
          <a:lstStyle/>
          <a:p>
            <a:r>
              <a:rPr lang="en-GB" dirty="0"/>
              <a:t>State model tries to figure out if an individual is alive at any given time (e.g. years)</a:t>
            </a:r>
          </a:p>
          <a:p>
            <a:r>
              <a:rPr lang="en-GB" dirty="0"/>
              <a:t>If animal alive in previous year (1),</a:t>
            </a:r>
          </a:p>
          <a:p>
            <a:pPr lvl="1"/>
            <a:r>
              <a:rPr lang="en-GB" dirty="0"/>
              <a:t>Multiply state with </a:t>
            </a:r>
            <a:r>
              <a:rPr lang="el-GR" dirty="0"/>
              <a:t>Φ</a:t>
            </a:r>
            <a:endParaRPr lang="en-GB" dirty="0"/>
          </a:p>
          <a:p>
            <a:pPr lvl="2"/>
            <a:r>
              <a:rPr lang="en-GB" dirty="0"/>
              <a:t>1 * 0.7 = 0.7 </a:t>
            </a:r>
          </a:p>
          <a:p>
            <a:pPr lvl="1"/>
            <a:r>
              <a:rPr lang="en-GB" dirty="0"/>
              <a:t>Leopard can to survive into next year</a:t>
            </a:r>
          </a:p>
        </p:txBody>
      </p:sp>
      <p:sp>
        <p:nvSpPr>
          <p:cNvPr id="5" name="Google Shape;57;p13">
            <a:extLst>
              <a:ext uri="{FF2B5EF4-FFF2-40B4-BE49-F238E27FC236}">
                <a16:creationId xmlns:a16="http://schemas.microsoft.com/office/drawing/2014/main" id="{45A37B64-E7A7-4E35-B15F-6B9E1AB08E95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1A4D361-3864-4615-88B7-C4C858C3D35B}"/>
              </a:ext>
            </a:extLst>
          </p:cNvPr>
          <p:cNvGrpSpPr/>
          <p:nvPr/>
        </p:nvGrpSpPr>
        <p:grpSpPr>
          <a:xfrm>
            <a:off x="1976324" y="1297188"/>
            <a:ext cx="9056092" cy="1622395"/>
            <a:chOff x="1976324" y="1529894"/>
            <a:chExt cx="9056092" cy="1622395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98D0650-B788-4C7D-9DB6-B9D0C03B8496}"/>
                </a:ext>
              </a:extLst>
            </p:cNvPr>
            <p:cNvSpPr/>
            <p:nvPr/>
          </p:nvSpPr>
          <p:spPr>
            <a:xfrm>
              <a:off x="2987774" y="1529894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8C0CFD0-BA7E-407D-A35B-A12F05A449A8}"/>
                </a:ext>
              </a:extLst>
            </p:cNvPr>
            <p:cNvSpPr/>
            <p:nvPr/>
          </p:nvSpPr>
          <p:spPr>
            <a:xfrm>
              <a:off x="4054573" y="1529895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BFF5140-45AE-4EEC-B240-C639CD12574F}"/>
                </a:ext>
              </a:extLst>
            </p:cNvPr>
            <p:cNvSpPr/>
            <p:nvPr/>
          </p:nvSpPr>
          <p:spPr>
            <a:xfrm>
              <a:off x="5121372" y="1529895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2D9423F-391F-494B-93BD-826BF88899BA}"/>
                </a:ext>
              </a:extLst>
            </p:cNvPr>
            <p:cNvSpPr/>
            <p:nvPr/>
          </p:nvSpPr>
          <p:spPr>
            <a:xfrm>
              <a:off x="6188171" y="1529894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030F8F7-01C8-4B8F-9375-CD87DA04271E}"/>
                </a:ext>
              </a:extLst>
            </p:cNvPr>
            <p:cNvSpPr/>
            <p:nvPr/>
          </p:nvSpPr>
          <p:spPr>
            <a:xfrm>
              <a:off x="7237215" y="2539729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64D50CF-7931-43D4-82DD-3E6F8A35B377}"/>
                </a:ext>
              </a:extLst>
            </p:cNvPr>
            <p:cNvSpPr/>
            <p:nvPr/>
          </p:nvSpPr>
          <p:spPr>
            <a:xfrm>
              <a:off x="8304014" y="2539730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BF29AA5-646A-4F72-A941-23C81867C158}"/>
                </a:ext>
              </a:extLst>
            </p:cNvPr>
            <p:cNvSpPr/>
            <p:nvPr/>
          </p:nvSpPr>
          <p:spPr>
            <a:xfrm>
              <a:off x="9370813" y="2539730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01BC7AA-9DA7-4C7B-A2AD-227188029B0B}"/>
                </a:ext>
              </a:extLst>
            </p:cNvPr>
            <p:cNvSpPr/>
            <p:nvPr/>
          </p:nvSpPr>
          <p:spPr>
            <a:xfrm>
              <a:off x="10437612" y="2539729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951BF39-03F5-473D-B108-3D875CEFAA2B}"/>
                </a:ext>
              </a:extLst>
            </p:cNvPr>
            <p:cNvSpPr txBox="1"/>
            <p:nvPr/>
          </p:nvSpPr>
          <p:spPr>
            <a:xfrm>
              <a:off x="1993476" y="1651507"/>
              <a:ext cx="6408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Alive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2206ED1-CC08-4F09-9C6D-4B3CF6A78AB8}"/>
                </a:ext>
              </a:extLst>
            </p:cNvPr>
            <p:cNvSpPr txBox="1"/>
            <p:nvPr/>
          </p:nvSpPr>
          <p:spPr>
            <a:xfrm>
              <a:off x="1976324" y="2661342"/>
              <a:ext cx="6751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Dead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7DB86907-D5AB-4D27-9D6E-364E02384DAF}"/>
                </a:ext>
              </a:extLst>
            </p:cNvPr>
            <p:cNvCxnSpPr>
              <a:stCxn id="7" idx="6"/>
              <a:endCxn id="8" idx="2"/>
            </p:cNvCxnSpPr>
            <p:nvPr/>
          </p:nvCxnSpPr>
          <p:spPr>
            <a:xfrm>
              <a:off x="3582578" y="1836174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CFFF6CB-B884-47D1-948A-D5DD26D69AB8}"/>
                </a:ext>
              </a:extLst>
            </p:cNvPr>
            <p:cNvCxnSpPr>
              <a:cxnSpLocks/>
              <a:stCxn id="8" idx="6"/>
              <a:endCxn id="9" idx="2"/>
            </p:cNvCxnSpPr>
            <p:nvPr/>
          </p:nvCxnSpPr>
          <p:spPr>
            <a:xfrm>
              <a:off x="4649377" y="1836175"/>
              <a:ext cx="471995" cy="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DEA88C32-BB04-41CA-91BB-E3CBCE3B59BD}"/>
                </a:ext>
              </a:extLst>
            </p:cNvPr>
            <p:cNvCxnSpPr>
              <a:cxnSpLocks/>
              <a:stCxn id="9" idx="6"/>
              <a:endCxn id="10" idx="2"/>
            </p:cNvCxnSpPr>
            <p:nvPr/>
          </p:nvCxnSpPr>
          <p:spPr>
            <a:xfrm flipV="1">
              <a:off x="5716176" y="1836174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C2C2DAA-9A84-41AB-80C9-3F8481334C2C}"/>
                </a:ext>
              </a:extLst>
            </p:cNvPr>
            <p:cNvCxnSpPr>
              <a:cxnSpLocks/>
              <a:stCxn id="11" idx="6"/>
              <a:endCxn id="12" idx="2"/>
            </p:cNvCxnSpPr>
            <p:nvPr/>
          </p:nvCxnSpPr>
          <p:spPr>
            <a:xfrm>
              <a:off x="7832019" y="2846009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079D522-3733-4DB5-AB0B-545BA3A12FF9}"/>
                </a:ext>
              </a:extLst>
            </p:cNvPr>
            <p:cNvCxnSpPr>
              <a:cxnSpLocks/>
              <a:stCxn id="12" idx="6"/>
              <a:endCxn id="13" idx="2"/>
            </p:cNvCxnSpPr>
            <p:nvPr/>
          </p:nvCxnSpPr>
          <p:spPr>
            <a:xfrm>
              <a:off x="8898818" y="2846010"/>
              <a:ext cx="471995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D7FBA195-747B-4221-A3EF-CB9E8B26A539}"/>
                </a:ext>
              </a:extLst>
            </p:cNvPr>
            <p:cNvCxnSpPr>
              <a:cxnSpLocks/>
              <a:stCxn id="13" idx="6"/>
              <a:endCxn id="14" idx="2"/>
            </p:cNvCxnSpPr>
            <p:nvPr/>
          </p:nvCxnSpPr>
          <p:spPr>
            <a:xfrm flipV="1">
              <a:off x="9965617" y="2846009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42BF9254-41A9-41F7-B41E-0FBD74D53133}"/>
                </a:ext>
              </a:extLst>
            </p:cNvPr>
            <p:cNvCxnSpPr>
              <a:cxnSpLocks/>
              <a:stCxn id="10" idx="5"/>
              <a:endCxn id="11" idx="1"/>
            </p:cNvCxnSpPr>
            <p:nvPr/>
          </p:nvCxnSpPr>
          <p:spPr>
            <a:xfrm>
              <a:off x="6695868" y="2052746"/>
              <a:ext cx="628454" cy="57669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93EF8233-A865-4B30-9384-99BB14D5E806}"/>
              </a:ext>
            </a:extLst>
          </p:cNvPr>
          <p:cNvSpPr txBox="1"/>
          <p:nvPr/>
        </p:nvSpPr>
        <p:spPr>
          <a:xfrm>
            <a:off x="0" y="1861554"/>
            <a:ext cx="184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State process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C8EAB2A-8535-457B-8585-876CECD20261}"/>
              </a:ext>
            </a:extLst>
          </p:cNvPr>
          <p:cNvSpPr txBox="1"/>
          <p:nvPr/>
        </p:nvSpPr>
        <p:spPr>
          <a:xfrm>
            <a:off x="6007214" y="4745204"/>
            <a:ext cx="609452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If it was dead in previous year (0),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/>
              <a:t>Multiply state with </a:t>
            </a:r>
            <a:r>
              <a:rPr lang="el-GR" sz="2400" dirty="0"/>
              <a:t>Φ </a:t>
            </a:r>
            <a:endParaRPr lang="en-GB" sz="2400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sz="2000" dirty="0"/>
              <a:t>0 * 0.7 = 0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/>
              <a:t>Leopard cannot survive into next year</a:t>
            </a:r>
          </a:p>
        </p:txBody>
      </p:sp>
    </p:spTree>
    <p:extLst>
      <p:ext uri="{BB962C8B-B14F-4D97-AF65-F5344CB8AC3E}">
        <p14:creationId xmlns:p14="http://schemas.microsoft.com/office/powerpoint/2010/main" val="3339368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95237-DCA4-4126-AA71-91C8B3785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Observation process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55AC-7C0D-4D45-A2F5-D414A988C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207" y="3481547"/>
            <a:ext cx="5519688" cy="3358197"/>
          </a:xfrm>
        </p:spPr>
        <p:txBody>
          <a:bodyPr>
            <a:normAutofit lnSpcReduction="10000"/>
          </a:bodyPr>
          <a:lstStyle/>
          <a:p>
            <a:r>
              <a:rPr lang="en-GB" dirty="0"/>
              <a:t>Observation model tries to estimate recapture rate conditional on if it was alive to be captured(e.g. years)</a:t>
            </a:r>
          </a:p>
          <a:p>
            <a:r>
              <a:rPr lang="en-GB" dirty="0"/>
              <a:t>If animal was alive (1),</a:t>
            </a:r>
          </a:p>
          <a:p>
            <a:pPr lvl="1"/>
            <a:r>
              <a:rPr lang="en-GB" dirty="0"/>
              <a:t>Multiply </a:t>
            </a:r>
            <a:r>
              <a:rPr lang="en-GB" b="1" u="sng" dirty="0"/>
              <a:t>state</a:t>
            </a:r>
            <a:r>
              <a:rPr lang="en-GB" dirty="0"/>
              <a:t> with </a:t>
            </a:r>
            <a:r>
              <a:rPr lang="en-GB" b="1" dirty="0"/>
              <a:t>p</a:t>
            </a:r>
          </a:p>
          <a:p>
            <a:pPr lvl="2"/>
            <a:r>
              <a:rPr lang="en-GB" dirty="0"/>
              <a:t>1 * 0.3 = 0.3 </a:t>
            </a:r>
          </a:p>
          <a:p>
            <a:pPr lvl="1"/>
            <a:r>
              <a:rPr lang="en-GB" dirty="0"/>
              <a:t>30% to recapture the leopard</a:t>
            </a:r>
          </a:p>
          <a:p>
            <a:pPr lvl="2"/>
            <a:r>
              <a:rPr lang="en-GB" dirty="0"/>
              <a:t>Because it is alive and can be caught</a:t>
            </a:r>
          </a:p>
        </p:txBody>
      </p:sp>
      <p:sp>
        <p:nvSpPr>
          <p:cNvPr id="5" name="Google Shape;57;p13">
            <a:extLst>
              <a:ext uri="{FF2B5EF4-FFF2-40B4-BE49-F238E27FC236}">
                <a16:creationId xmlns:a16="http://schemas.microsoft.com/office/drawing/2014/main" id="{45A37B64-E7A7-4E35-B15F-6B9E1AB08E95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C8EAB2A-8535-457B-8585-876CECD20261}"/>
              </a:ext>
            </a:extLst>
          </p:cNvPr>
          <p:cNvSpPr txBox="1"/>
          <p:nvPr/>
        </p:nvSpPr>
        <p:spPr>
          <a:xfrm>
            <a:off x="6007214" y="4837800"/>
            <a:ext cx="609452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If animal was dead (0),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/>
              <a:t>Multiply </a:t>
            </a:r>
            <a:r>
              <a:rPr lang="en-GB" sz="2400" b="1" u="sng" dirty="0"/>
              <a:t>state</a:t>
            </a:r>
            <a:r>
              <a:rPr lang="en-GB" sz="2400" dirty="0"/>
              <a:t> with </a:t>
            </a:r>
            <a:r>
              <a:rPr lang="en-GB" sz="2400" b="1" dirty="0"/>
              <a:t>p</a:t>
            </a:r>
            <a:r>
              <a:rPr lang="el-GR" sz="2400" dirty="0"/>
              <a:t> </a:t>
            </a:r>
            <a:endParaRPr lang="en-GB" sz="2400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sz="2000" dirty="0"/>
              <a:t>0 * 0.3 = 0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/>
              <a:t>0% to recapture the leopard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sz="2000" dirty="0"/>
              <a:t>Because it is dead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59F6B14-7987-47BB-825F-F5EC6BCA3F97}"/>
              </a:ext>
            </a:extLst>
          </p:cNvPr>
          <p:cNvGrpSpPr/>
          <p:nvPr/>
        </p:nvGrpSpPr>
        <p:grpSpPr>
          <a:xfrm>
            <a:off x="1799994" y="1415950"/>
            <a:ext cx="9232422" cy="1628560"/>
            <a:chOff x="1799994" y="3537322"/>
            <a:chExt cx="9232422" cy="1628560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B701AA1-9B96-41BD-A4EF-19C2BCFF0EEC}"/>
                </a:ext>
              </a:extLst>
            </p:cNvPr>
            <p:cNvSpPr/>
            <p:nvPr/>
          </p:nvSpPr>
          <p:spPr>
            <a:xfrm>
              <a:off x="2987774" y="3537322"/>
              <a:ext cx="594804" cy="612559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8C42629-70E3-48C9-B558-986C96DF278E}"/>
                </a:ext>
              </a:extLst>
            </p:cNvPr>
            <p:cNvSpPr/>
            <p:nvPr/>
          </p:nvSpPr>
          <p:spPr>
            <a:xfrm>
              <a:off x="4054573" y="4553323"/>
              <a:ext cx="594804" cy="6125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C8A75C6-A360-40E9-B354-031A0B2E8848}"/>
                </a:ext>
              </a:extLst>
            </p:cNvPr>
            <p:cNvSpPr/>
            <p:nvPr/>
          </p:nvSpPr>
          <p:spPr>
            <a:xfrm>
              <a:off x="5121372" y="3537323"/>
              <a:ext cx="594804" cy="612559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8EDA80A1-C090-45C9-81AA-120E810D41C8}"/>
                </a:ext>
              </a:extLst>
            </p:cNvPr>
            <p:cNvSpPr/>
            <p:nvPr/>
          </p:nvSpPr>
          <p:spPr>
            <a:xfrm>
              <a:off x="6188171" y="4553322"/>
              <a:ext cx="594804" cy="6125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23003A5-B8FD-4283-9C11-BD6D82670304}"/>
                </a:ext>
              </a:extLst>
            </p:cNvPr>
            <p:cNvSpPr/>
            <p:nvPr/>
          </p:nvSpPr>
          <p:spPr>
            <a:xfrm>
              <a:off x="7237215" y="4547157"/>
              <a:ext cx="594804" cy="6125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96791D9-9825-4A23-940C-0E42A8262F22}"/>
                </a:ext>
              </a:extLst>
            </p:cNvPr>
            <p:cNvSpPr/>
            <p:nvPr/>
          </p:nvSpPr>
          <p:spPr>
            <a:xfrm>
              <a:off x="8304014" y="4547158"/>
              <a:ext cx="594804" cy="6125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8D365AC9-2C16-482C-80B7-64989A7892CD}"/>
                </a:ext>
              </a:extLst>
            </p:cNvPr>
            <p:cNvSpPr/>
            <p:nvPr/>
          </p:nvSpPr>
          <p:spPr>
            <a:xfrm>
              <a:off x="9370813" y="4547158"/>
              <a:ext cx="594804" cy="6125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698CFD3-D587-4DE3-94A6-07506C98DD12}"/>
                </a:ext>
              </a:extLst>
            </p:cNvPr>
            <p:cNvSpPr/>
            <p:nvPr/>
          </p:nvSpPr>
          <p:spPr>
            <a:xfrm>
              <a:off x="10437612" y="4547157"/>
              <a:ext cx="594804" cy="6125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7155092-27C1-4BAF-B030-4971570F94C2}"/>
                </a:ext>
              </a:extLst>
            </p:cNvPr>
            <p:cNvSpPr txBox="1"/>
            <p:nvPr/>
          </p:nvSpPr>
          <p:spPr>
            <a:xfrm>
              <a:off x="1992355" y="3754631"/>
              <a:ext cx="6431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Seen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162D365-C106-486A-8CA0-76CCF6032132}"/>
                </a:ext>
              </a:extLst>
            </p:cNvPr>
            <p:cNvSpPr txBox="1"/>
            <p:nvPr/>
          </p:nvSpPr>
          <p:spPr>
            <a:xfrm>
              <a:off x="1799994" y="4764466"/>
              <a:ext cx="10278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Not seen</a:t>
              </a: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29362316-4DDF-425C-87A1-BEA3D2EA2CA4}"/>
              </a:ext>
            </a:extLst>
          </p:cNvPr>
          <p:cNvSpPr txBox="1"/>
          <p:nvPr/>
        </p:nvSpPr>
        <p:spPr>
          <a:xfrm>
            <a:off x="0" y="1864479"/>
            <a:ext cx="17785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Observation </a:t>
            </a:r>
            <a:br>
              <a:rPr lang="en-GB" sz="2400" dirty="0"/>
            </a:br>
            <a:r>
              <a:rPr lang="en-GB" sz="2400" dirty="0"/>
              <a:t>process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6144E4-07CB-4B6B-8490-3E2C6FF904A6}"/>
              </a:ext>
            </a:extLst>
          </p:cNvPr>
          <p:cNvSpPr txBox="1"/>
          <p:nvPr/>
        </p:nvSpPr>
        <p:spPr>
          <a:xfrm>
            <a:off x="1814923" y="2446309"/>
            <a:ext cx="9114564" cy="230832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3600" dirty="0"/>
              <a:t>Estimated in pretty much exactly the same way as in closed CMR, just conditioned on whether an animal was alive or dead </a:t>
            </a:r>
            <a:br>
              <a:rPr lang="en-GB" sz="3600" dirty="0"/>
            </a:br>
            <a:r>
              <a:rPr lang="en-GB" sz="3600" dirty="0"/>
              <a:t>(i.e. the state)</a:t>
            </a:r>
          </a:p>
        </p:txBody>
      </p:sp>
    </p:spTree>
    <p:extLst>
      <p:ext uri="{BB962C8B-B14F-4D97-AF65-F5344CB8AC3E}">
        <p14:creationId xmlns:p14="http://schemas.microsoft.com/office/powerpoint/2010/main" val="9742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4BC2E-F8BC-4B74-8B89-7154CE54E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279914" cy="1325563"/>
          </a:xfrm>
        </p:spPr>
        <p:txBody>
          <a:bodyPr/>
          <a:lstStyle/>
          <a:p>
            <a:pPr algn="ctr"/>
            <a:r>
              <a:rPr lang="en-GB" dirty="0"/>
              <a:t>Still using MLE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C5B0A7D1-70DE-4ED9-8B08-AA003523C8BF}"/>
              </a:ext>
            </a:extLst>
          </p:cNvPr>
          <p:cNvSpPr/>
          <p:nvPr/>
        </p:nvSpPr>
        <p:spPr>
          <a:xfrm>
            <a:off x="1816111" y="989897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FF41BF-8C04-4629-97CA-BC0D73A4B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9914" y="556011"/>
            <a:ext cx="5448772" cy="574597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FF93D53-F558-4B71-B143-9FB2E9D2F4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644" y="2463738"/>
            <a:ext cx="5933954" cy="3404366"/>
          </a:xfrm>
        </p:spPr>
        <p:txBody>
          <a:bodyPr>
            <a:normAutofit/>
          </a:bodyPr>
          <a:lstStyle/>
          <a:p>
            <a:r>
              <a:rPr lang="en-GB" dirty="0"/>
              <a:t>Exactly the same approach we used for estimating parameters in the closed CMR models</a:t>
            </a:r>
          </a:p>
          <a:p>
            <a:r>
              <a:rPr lang="en-GB" dirty="0"/>
              <a:t>MLE will try a variety of values for both </a:t>
            </a:r>
            <a:r>
              <a:rPr lang="el-GR" dirty="0"/>
              <a:t>Φ</a:t>
            </a:r>
            <a:r>
              <a:rPr lang="en-GB" dirty="0"/>
              <a:t> (survival) and </a:t>
            </a:r>
            <a:r>
              <a:rPr lang="en-GB" i="1" dirty="0"/>
              <a:t>P </a:t>
            </a:r>
            <a:r>
              <a:rPr lang="en-GB" dirty="0"/>
              <a:t>(recapture)</a:t>
            </a:r>
            <a:endParaRPr lang="en-GB" i="1" dirty="0"/>
          </a:p>
          <a:p>
            <a:r>
              <a:rPr lang="en-GB" dirty="0"/>
              <a:t>And will report the most likely survival and recapture probabilities</a:t>
            </a:r>
          </a:p>
        </p:txBody>
      </p:sp>
    </p:spTree>
    <p:extLst>
      <p:ext uri="{BB962C8B-B14F-4D97-AF65-F5344CB8AC3E}">
        <p14:creationId xmlns:p14="http://schemas.microsoft.com/office/powerpoint/2010/main" val="3561194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7D2ED-C5C4-4825-833E-136D39CC5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How we use observed to estimate unobserved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99407-644F-4B65-AB8F-2252643FF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1640" y="2343785"/>
            <a:ext cx="3479800" cy="460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u="sng" dirty="0"/>
              <a:t>Data (observed)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E5173BF-A7F2-4EF0-A232-5C70F94A26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9878181"/>
              </p:ext>
            </p:extLst>
          </p:nvPr>
        </p:nvGraphicFramePr>
        <p:xfrm>
          <a:off x="3048000" y="2915127"/>
          <a:ext cx="6278877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7653">
                  <a:extLst>
                    <a:ext uri="{9D8B030D-6E8A-4147-A177-3AD203B41FA5}">
                      <a16:colId xmlns:a16="http://schemas.microsoft.com/office/drawing/2014/main" val="9804816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6245191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740347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843152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1131539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440156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086302230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1253679083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9800459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 err="1">
                          <a:solidFill>
                            <a:schemeClr val="tx1"/>
                          </a:solidFill>
                        </a:rPr>
                        <a:t>CH</a:t>
                      </a:r>
                      <a:r>
                        <a:rPr lang="en-GB" baseline="-25000" dirty="0" err="1">
                          <a:solidFill>
                            <a:schemeClr val="tx1"/>
                          </a:solidFill>
                        </a:rPr>
                        <a:t>t</a:t>
                      </a: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 =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754791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AC46920-1182-4374-A9E4-F9BB25EDC5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3875290"/>
              </p:ext>
            </p:extLst>
          </p:nvPr>
        </p:nvGraphicFramePr>
        <p:xfrm>
          <a:off x="3048000" y="4153696"/>
          <a:ext cx="6278877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7653">
                  <a:extLst>
                    <a:ext uri="{9D8B030D-6E8A-4147-A177-3AD203B41FA5}">
                      <a16:colId xmlns:a16="http://schemas.microsoft.com/office/drawing/2014/main" val="9804816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6245191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740347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843152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1131539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440156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086302230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1253679083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9800459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aseline="-25000" dirty="0">
                          <a:solidFill>
                            <a:schemeClr val="tx1"/>
                          </a:solidFill>
                        </a:rPr>
                        <a:t>t</a:t>
                      </a: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 =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7547917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8566BF0-AA48-46E3-83ED-32D8A88A036A}"/>
              </a:ext>
            </a:extLst>
          </p:cNvPr>
          <p:cNvSpPr txBox="1">
            <a:spLocks/>
          </p:cNvSpPr>
          <p:nvPr/>
        </p:nvSpPr>
        <p:spPr>
          <a:xfrm>
            <a:off x="2961640" y="3620296"/>
            <a:ext cx="4638040" cy="4603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u="sng" dirty="0"/>
              <a:t>Parameters (unobserved)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D15CA35-1D4B-4C9D-840E-4030B9E38E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9607246"/>
              </p:ext>
            </p:extLst>
          </p:nvPr>
        </p:nvGraphicFramePr>
        <p:xfrm>
          <a:off x="3048000" y="4762980"/>
          <a:ext cx="6278877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7653">
                  <a:extLst>
                    <a:ext uri="{9D8B030D-6E8A-4147-A177-3AD203B41FA5}">
                      <a16:colId xmlns:a16="http://schemas.microsoft.com/office/drawing/2014/main" val="9804816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6245191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740347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843152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1131539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440156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086302230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1253679083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9800459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aseline="-25000" dirty="0">
                          <a:solidFill>
                            <a:schemeClr val="tx1"/>
                          </a:solidFill>
                        </a:rPr>
                        <a:t>t</a:t>
                      </a: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 =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7547917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B72419A1-9898-48DF-87A2-9D6EDF55510B}"/>
              </a:ext>
            </a:extLst>
          </p:cNvPr>
          <p:cNvSpPr/>
          <p:nvPr/>
        </p:nvSpPr>
        <p:spPr>
          <a:xfrm>
            <a:off x="3738880" y="2877185"/>
            <a:ext cx="1046480" cy="460374"/>
          </a:xfrm>
          <a:prstGeom prst="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0A2918-FDBE-491F-B918-7C20D6EF6D7F}"/>
              </a:ext>
            </a:extLst>
          </p:cNvPr>
          <p:cNvSpPr/>
          <p:nvPr/>
        </p:nvSpPr>
        <p:spPr>
          <a:xfrm>
            <a:off x="3738880" y="4107182"/>
            <a:ext cx="426720" cy="460374"/>
          </a:xfrm>
          <a:prstGeom prst="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9B3C75C-32FD-431C-9096-6D8282E3C8D9}"/>
              </a:ext>
            </a:extLst>
          </p:cNvPr>
          <p:cNvSpPr/>
          <p:nvPr/>
        </p:nvSpPr>
        <p:spPr>
          <a:xfrm>
            <a:off x="3738880" y="4673446"/>
            <a:ext cx="426720" cy="46037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CFE558C-8A20-48D8-9A79-60391099BEB4}"/>
              </a:ext>
            </a:extLst>
          </p:cNvPr>
          <p:cNvSpPr/>
          <p:nvPr/>
        </p:nvSpPr>
        <p:spPr>
          <a:xfrm>
            <a:off x="4368800" y="2884967"/>
            <a:ext cx="426720" cy="46037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Google Shape;57;p13">
            <a:extLst>
              <a:ext uri="{FF2B5EF4-FFF2-40B4-BE49-F238E27FC236}">
                <a16:creationId xmlns:a16="http://schemas.microsoft.com/office/drawing/2014/main" id="{C0383959-A3C3-4B88-8DF2-5840130015FE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3897799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8" grpId="0" animBg="1"/>
      <p:bldP spid="8" grpId="1" animBg="1"/>
      <p:bldP spid="9" grpId="0" animBg="1"/>
      <p:bldP spid="9" grpId="1" animBg="1"/>
      <p:bldP spid="11" grpId="0" animBg="1"/>
      <p:bldP spid="1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7D2ED-C5C4-4825-833E-136D39CC5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With multiple individuals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99407-644F-4B65-AB8F-2252643FF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1640" y="1520904"/>
            <a:ext cx="3479800" cy="460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u="sng" dirty="0"/>
              <a:t>Data (observed)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E5173BF-A7F2-4EF0-A232-5C70F94A26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937187"/>
              </p:ext>
            </p:extLst>
          </p:nvPr>
        </p:nvGraphicFramePr>
        <p:xfrm>
          <a:off x="3048000" y="2092246"/>
          <a:ext cx="6278877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7653">
                  <a:extLst>
                    <a:ext uri="{9D8B030D-6E8A-4147-A177-3AD203B41FA5}">
                      <a16:colId xmlns:a16="http://schemas.microsoft.com/office/drawing/2014/main" val="9804816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6245191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740347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843152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1131539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440156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086302230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1253679083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980045963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r>
                        <a:rPr lang="en-GB" b="1" dirty="0" err="1">
                          <a:solidFill>
                            <a:schemeClr val="tx1"/>
                          </a:solidFill>
                        </a:rPr>
                        <a:t>CH</a:t>
                      </a:r>
                      <a:r>
                        <a:rPr lang="en-GB" b="1" baseline="-25000" dirty="0" err="1">
                          <a:solidFill>
                            <a:schemeClr val="tx1"/>
                          </a:solidFill>
                        </a:rPr>
                        <a:t>t</a:t>
                      </a: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 =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754791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03916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508732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AC46920-1182-4374-A9E4-F9BB25EDC5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1881014"/>
              </p:ext>
            </p:extLst>
          </p:nvPr>
        </p:nvGraphicFramePr>
        <p:xfrm>
          <a:off x="3048000" y="4153696"/>
          <a:ext cx="6278877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7653">
                  <a:extLst>
                    <a:ext uri="{9D8B030D-6E8A-4147-A177-3AD203B41FA5}">
                      <a16:colId xmlns:a16="http://schemas.microsoft.com/office/drawing/2014/main" val="9804816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6245191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740347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843152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1131539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440156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086302230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1253679083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980045963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aseline="-25000" dirty="0">
                          <a:solidFill>
                            <a:schemeClr val="tx1"/>
                          </a:solidFill>
                        </a:rPr>
                        <a:t>t</a:t>
                      </a: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 =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754791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64996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9606084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8566BF0-AA48-46E3-83ED-32D8A88A036A}"/>
              </a:ext>
            </a:extLst>
          </p:cNvPr>
          <p:cNvSpPr txBox="1">
            <a:spLocks/>
          </p:cNvSpPr>
          <p:nvPr/>
        </p:nvSpPr>
        <p:spPr>
          <a:xfrm>
            <a:off x="2961640" y="3620296"/>
            <a:ext cx="4638040" cy="4603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u="sng" dirty="0"/>
              <a:t>Parameters (unobserved)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D15CA35-1D4B-4C9D-840E-4030B9E38E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2155179"/>
              </p:ext>
            </p:extLst>
          </p:nvPr>
        </p:nvGraphicFramePr>
        <p:xfrm>
          <a:off x="3048000" y="5458672"/>
          <a:ext cx="6278877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7653">
                  <a:extLst>
                    <a:ext uri="{9D8B030D-6E8A-4147-A177-3AD203B41FA5}">
                      <a16:colId xmlns:a16="http://schemas.microsoft.com/office/drawing/2014/main" val="9804816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6245191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740347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843152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1131539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440156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086302230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1253679083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980045963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t</a:t>
                      </a: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 =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754791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214823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272095"/>
                  </a:ext>
                </a:extLst>
              </a:tr>
            </a:tbl>
          </a:graphicData>
        </a:graphic>
      </p:graphicFrame>
      <p:sp>
        <p:nvSpPr>
          <p:cNvPr id="14" name="Google Shape;57;p13">
            <a:extLst>
              <a:ext uri="{FF2B5EF4-FFF2-40B4-BE49-F238E27FC236}">
                <a16:creationId xmlns:a16="http://schemas.microsoft.com/office/drawing/2014/main" id="{C0383959-A3C3-4B88-8DF2-5840130015FE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3833919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5847EF7-DA95-4FDA-81CB-62AF79879425}"/>
              </a:ext>
            </a:extLst>
          </p:cNvPr>
          <p:cNvSpPr/>
          <p:nvPr/>
        </p:nvSpPr>
        <p:spPr>
          <a:xfrm>
            <a:off x="8810013" y="1520231"/>
            <a:ext cx="2850508" cy="2755763"/>
          </a:xfrm>
          <a:prstGeom prst="ellipse">
            <a:avLst/>
          </a:prstGeom>
          <a:solidFill>
            <a:srgbClr val="9900FF">
              <a:alpha val="20000"/>
            </a:srgbClr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E54FD76-25CD-46CA-B195-178DBDAA13E8}"/>
              </a:ext>
            </a:extLst>
          </p:cNvPr>
          <p:cNvSpPr/>
          <p:nvPr/>
        </p:nvSpPr>
        <p:spPr>
          <a:xfrm>
            <a:off x="4591494" y="1520231"/>
            <a:ext cx="2850508" cy="2755763"/>
          </a:xfrm>
          <a:prstGeom prst="ellipse">
            <a:avLst/>
          </a:prstGeom>
          <a:solidFill>
            <a:srgbClr val="9900FF">
              <a:alpha val="20000"/>
            </a:srgbClr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CD6CE42-38E6-4FDD-A8DF-E978AF5D72F2}"/>
              </a:ext>
            </a:extLst>
          </p:cNvPr>
          <p:cNvSpPr/>
          <p:nvPr/>
        </p:nvSpPr>
        <p:spPr>
          <a:xfrm>
            <a:off x="282670" y="1520687"/>
            <a:ext cx="2850508" cy="2755763"/>
          </a:xfrm>
          <a:prstGeom prst="ellipse">
            <a:avLst/>
          </a:prstGeom>
          <a:solidFill>
            <a:srgbClr val="9900FF">
              <a:alpha val="20000"/>
            </a:srgbClr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38996-27A6-431D-8958-42E1ED730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17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What is an </a:t>
            </a:r>
            <a:r>
              <a:rPr lang="en-GB" b="1" i="1" dirty="0">
                <a:solidFill>
                  <a:srgbClr val="7030A0"/>
                </a:solidFill>
              </a:rPr>
              <a:t>open</a:t>
            </a:r>
            <a:r>
              <a:rPr lang="en-GB" dirty="0"/>
              <a:t> population?</a:t>
            </a:r>
          </a:p>
        </p:txBody>
      </p:sp>
      <p:pic>
        <p:nvPicPr>
          <p:cNvPr id="5" name="Picture 4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DD438AA3-C21D-4AB1-BD6D-8FB676ABC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862" y="2020011"/>
            <a:ext cx="565599" cy="1029288"/>
          </a:xfrm>
          <a:prstGeom prst="rect">
            <a:avLst/>
          </a:prstGeom>
        </p:spPr>
      </p:pic>
      <p:pic>
        <p:nvPicPr>
          <p:cNvPr id="8" name="Picture 7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1952ADAD-2729-44F0-9ECF-667408E7D9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169" y="1690688"/>
            <a:ext cx="565599" cy="1029288"/>
          </a:xfrm>
          <a:prstGeom prst="rect">
            <a:avLst/>
          </a:prstGeom>
        </p:spPr>
      </p:pic>
      <p:pic>
        <p:nvPicPr>
          <p:cNvPr id="9" name="Picture 8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B4F8B516-A382-4065-873A-E46F89BB1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4244" y="3049299"/>
            <a:ext cx="565599" cy="1029288"/>
          </a:xfrm>
          <a:prstGeom prst="rect">
            <a:avLst/>
          </a:prstGeom>
        </p:spPr>
      </p:pic>
      <p:pic>
        <p:nvPicPr>
          <p:cNvPr id="10" name="Picture 9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6172688A-C25C-4C6B-92D1-FC11DCBE7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627" y="2732518"/>
            <a:ext cx="565599" cy="102928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C08611F-8E5B-4347-9841-86B7226D3032}"/>
              </a:ext>
            </a:extLst>
          </p:cNvPr>
          <p:cNvSpPr txBox="1"/>
          <p:nvPr/>
        </p:nvSpPr>
        <p:spPr>
          <a:xfrm>
            <a:off x="904435" y="4719505"/>
            <a:ext cx="1606978" cy="461665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First survey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A1DDE9-65E1-4BC6-A3D0-A97918151EBA}"/>
              </a:ext>
            </a:extLst>
          </p:cNvPr>
          <p:cNvCxnSpPr>
            <a:cxnSpLocks/>
            <a:stCxn id="11" idx="4"/>
            <a:endCxn id="12" idx="0"/>
          </p:cNvCxnSpPr>
          <p:nvPr/>
        </p:nvCxnSpPr>
        <p:spPr>
          <a:xfrm>
            <a:off x="1707924" y="4276450"/>
            <a:ext cx="0" cy="443055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C49EE74-274F-4736-BD82-EE94B27E3459}"/>
              </a:ext>
            </a:extLst>
          </p:cNvPr>
          <p:cNvSpPr txBox="1"/>
          <p:nvPr/>
        </p:nvSpPr>
        <p:spPr>
          <a:xfrm>
            <a:off x="4531235" y="4719504"/>
            <a:ext cx="2983830" cy="461665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Time between surveys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8E8BB01-9FAA-47D6-9E23-D0CE817D4417}"/>
              </a:ext>
            </a:extLst>
          </p:cNvPr>
          <p:cNvCxnSpPr>
            <a:cxnSpLocks/>
            <a:stCxn id="38" idx="4"/>
            <a:endCxn id="27" idx="0"/>
          </p:cNvCxnSpPr>
          <p:nvPr/>
        </p:nvCxnSpPr>
        <p:spPr>
          <a:xfrm>
            <a:off x="6016748" y="4275994"/>
            <a:ext cx="6402" cy="44351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1B11DA7D-F7A9-4050-975B-C610824828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102" y="2091671"/>
            <a:ext cx="565599" cy="1029288"/>
          </a:xfrm>
          <a:prstGeom prst="rect">
            <a:avLst/>
          </a:prstGeom>
        </p:spPr>
      </p:pic>
      <p:pic>
        <p:nvPicPr>
          <p:cNvPr id="35" name="Picture 34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46812E9A-A94A-4AE4-A774-7D5AFCFE66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563779" y="1661724"/>
            <a:ext cx="565599" cy="1029288"/>
          </a:xfrm>
          <a:prstGeom prst="rect">
            <a:avLst/>
          </a:prstGeom>
        </p:spPr>
      </p:pic>
      <p:pic>
        <p:nvPicPr>
          <p:cNvPr id="36" name="Picture 35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DA1D6584-31E9-4A66-884A-9D7012F112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826" y="3057750"/>
            <a:ext cx="565599" cy="1029288"/>
          </a:xfrm>
          <a:prstGeom prst="rect">
            <a:avLst/>
          </a:prstGeom>
        </p:spPr>
      </p:pic>
      <p:pic>
        <p:nvPicPr>
          <p:cNvPr id="37" name="Picture 36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5036F47C-D70F-4CFA-8FFD-D10DB81718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7586" y="2898112"/>
            <a:ext cx="565599" cy="1029288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7FC55317-18DE-48E3-9806-10E16AB534A3}"/>
              </a:ext>
            </a:extLst>
          </p:cNvPr>
          <p:cNvSpPr txBox="1"/>
          <p:nvPr/>
        </p:nvSpPr>
        <p:spPr>
          <a:xfrm>
            <a:off x="9239435" y="4719504"/>
            <a:ext cx="1991663" cy="461665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Second survey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6CE3BDCA-F4DE-436C-8933-DF21E0AD06E8}"/>
              </a:ext>
            </a:extLst>
          </p:cNvPr>
          <p:cNvCxnSpPr>
            <a:cxnSpLocks/>
            <a:stCxn id="48" idx="4"/>
            <a:endCxn id="42" idx="0"/>
          </p:cNvCxnSpPr>
          <p:nvPr/>
        </p:nvCxnSpPr>
        <p:spPr>
          <a:xfrm>
            <a:off x="10235267" y="4275994"/>
            <a:ext cx="0" cy="44351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649FCF3D-0C0A-4DFC-A6DD-83CEB90DD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108" y="1924529"/>
            <a:ext cx="565599" cy="1029288"/>
          </a:xfrm>
          <a:prstGeom prst="rect">
            <a:avLst/>
          </a:prstGeom>
        </p:spPr>
      </p:pic>
      <p:pic>
        <p:nvPicPr>
          <p:cNvPr id="45" name="Picture 44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FB9EE433-C79E-4EE6-B9A5-31932A1D4B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868" y="1566644"/>
            <a:ext cx="565599" cy="1029288"/>
          </a:xfrm>
          <a:prstGeom prst="rect">
            <a:avLst/>
          </a:prstGeom>
        </p:spPr>
      </p:pic>
      <p:pic>
        <p:nvPicPr>
          <p:cNvPr id="46" name="Picture 45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17137083-A11A-47BA-8B7B-5C5FE3073D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7940" y="2845794"/>
            <a:ext cx="565599" cy="1029288"/>
          </a:xfrm>
          <a:prstGeom prst="rect">
            <a:avLst/>
          </a:prstGeom>
        </p:spPr>
      </p:pic>
      <p:pic>
        <p:nvPicPr>
          <p:cNvPr id="47" name="Picture 46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8CB26854-20E9-48A0-9E8F-D4C1B0F098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2029" y="2524798"/>
            <a:ext cx="565599" cy="1029288"/>
          </a:xfrm>
          <a:prstGeom prst="rect">
            <a:avLst/>
          </a:prstGeom>
        </p:spPr>
      </p:pic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1A13D5EA-92B0-4D57-9A03-7209A16B3F7C}"/>
              </a:ext>
            </a:extLst>
          </p:cNvPr>
          <p:cNvCxnSpPr>
            <a:stCxn id="11" idx="6"/>
            <a:endCxn id="38" idx="2"/>
          </p:cNvCxnSpPr>
          <p:nvPr/>
        </p:nvCxnSpPr>
        <p:spPr>
          <a:xfrm flipV="1">
            <a:off x="3133178" y="2898113"/>
            <a:ext cx="1458316" cy="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5A782413-67B4-4669-8486-B06AD62185FD}"/>
              </a:ext>
            </a:extLst>
          </p:cNvPr>
          <p:cNvCxnSpPr>
            <a:stCxn id="38" idx="6"/>
            <a:endCxn id="48" idx="2"/>
          </p:cNvCxnSpPr>
          <p:nvPr/>
        </p:nvCxnSpPr>
        <p:spPr>
          <a:xfrm>
            <a:off x="7442002" y="2898113"/>
            <a:ext cx="13680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Google Shape;57;p13">
            <a:extLst>
              <a:ext uri="{FF2B5EF4-FFF2-40B4-BE49-F238E27FC236}">
                <a16:creationId xmlns:a16="http://schemas.microsoft.com/office/drawing/2014/main" id="{7C106F7C-4E06-4C07-9155-5A423FFAC8B1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CB1C0DD-87AC-4D64-B024-700A935ADDC8}"/>
              </a:ext>
            </a:extLst>
          </p:cNvPr>
          <p:cNvSpPr txBox="1"/>
          <p:nvPr/>
        </p:nvSpPr>
        <p:spPr>
          <a:xfrm>
            <a:off x="0" y="5788884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If a population is open, we assume that reproduction or death occurs </a:t>
            </a:r>
            <a:br>
              <a:rPr lang="en-GB" sz="2800" dirty="0"/>
            </a:br>
            <a:r>
              <a:rPr lang="en-GB" sz="2800" dirty="0"/>
              <a:t>(more on this next week)</a:t>
            </a:r>
          </a:p>
        </p:txBody>
      </p:sp>
      <p:pic>
        <p:nvPicPr>
          <p:cNvPr id="29" name="Picture 28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EE583D22-6D30-44D8-9BEE-278C201DED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6814" y="3554086"/>
            <a:ext cx="565599" cy="1029288"/>
          </a:xfrm>
          <a:prstGeom prst="rect">
            <a:avLst/>
          </a:prstGeom>
        </p:spPr>
      </p:pic>
      <p:pic>
        <p:nvPicPr>
          <p:cNvPr id="30" name="Picture 29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361722E9-FB3B-4FC9-B051-3568509C95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408" y="1128657"/>
            <a:ext cx="565599" cy="1029288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7A0EBFD-D6BE-43F6-B186-390E3C125EB1}"/>
              </a:ext>
            </a:extLst>
          </p:cNvPr>
          <p:cNvCxnSpPr>
            <a:cxnSpLocks/>
          </p:cNvCxnSpPr>
          <p:nvPr/>
        </p:nvCxnSpPr>
        <p:spPr>
          <a:xfrm flipV="1">
            <a:off x="4580045" y="3387759"/>
            <a:ext cx="723872" cy="57167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C250D66-135E-4AAD-891D-5F66BDA75AB7}"/>
              </a:ext>
            </a:extLst>
          </p:cNvPr>
          <p:cNvCxnSpPr>
            <a:cxnSpLocks/>
          </p:cNvCxnSpPr>
          <p:nvPr/>
        </p:nvCxnSpPr>
        <p:spPr>
          <a:xfrm flipV="1">
            <a:off x="6715564" y="1872379"/>
            <a:ext cx="844844" cy="47452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A6ED3B30-25DD-4BAF-AC7C-82574EED94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9378" y="2626050"/>
            <a:ext cx="477998" cy="531183"/>
          </a:xfrm>
          <a:prstGeom prst="rect">
            <a:avLst/>
          </a:prstGeom>
        </p:spPr>
      </p:pic>
      <p:sp>
        <p:nvSpPr>
          <p:cNvPr id="19" name="Multiplication Sign 18">
            <a:extLst>
              <a:ext uri="{FF2B5EF4-FFF2-40B4-BE49-F238E27FC236}">
                <a16:creationId xmlns:a16="http://schemas.microsoft.com/office/drawing/2014/main" id="{8F7D5EBF-69A2-44E3-A513-2E5C2A5110CD}"/>
              </a:ext>
            </a:extLst>
          </p:cNvPr>
          <p:cNvSpPr/>
          <p:nvPr/>
        </p:nvSpPr>
        <p:spPr>
          <a:xfrm>
            <a:off x="5500862" y="1774346"/>
            <a:ext cx="628516" cy="879106"/>
          </a:xfrm>
          <a:prstGeom prst="mathMultiply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9" name="Picture 48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569C44F5-E891-43F7-9A22-BEBFDB3191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3114" y="1774346"/>
            <a:ext cx="565599" cy="1029288"/>
          </a:xfrm>
          <a:prstGeom prst="rect">
            <a:avLst/>
          </a:prstGeom>
        </p:spPr>
      </p:pic>
      <p:pic>
        <p:nvPicPr>
          <p:cNvPr id="50" name="Picture 49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8F511F0B-7548-432A-9644-E755C5A3C9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1150" y="2790843"/>
            <a:ext cx="565599" cy="102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0291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7D2ED-C5C4-4825-833E-136D39CC5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Each year, there is a new individuals (i.e. cohorts)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99407-644F-4B65-AB8F-2252643FF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" y="2514889"/>
            <a:ext cx="3479800" cy="460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u="sng" dirty="0"/>
              <a:t>Data (observed)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E5173BF-A7F2-4EF0-A232-5C70F94A26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3975499"/>
              </p:ext>
            </p:extLst>
          </p:nvPr>
        </p:nvGraphicFramePr>
        <p:xfrm>
          <a:off x="223520" y="3086231"/>
          <a:ext cx="6278877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7653">
                  <a:extLst>
                    <a:ext uri="{9D8B030D-6E8A-4147-A177-3AD203B41FA5}">
                      <a16:colId xmlns:a16="http://schemas.microsoft.com/office/drawing/2014/main" val="9804816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6245191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740347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843152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1131539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440156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086302230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1253679083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980045963"/>
                    </a:ext>
                  </a:extLst>
                </a:gridCol>
              </a:tblGrid>
              <a:tr h="370840">
                <a:tc rowSpan="6">
                  <a:txBody>
                    <a:bodyPr/>
                    <a:lstStyle/>
                    <a:p>
                      <a:r>
                        <a:rPr lang="en-GB" b="1" dirty="0" err="1">
                          <a:solidFill>
                            <a:schemeClr val="tx1"/>
                          </a:solidFill>
                        </a:rPr>
                        <a:t>CH</a:t>
                      </a:r>
                      <a:r>
                        <a:rPr lang="en-GB" b="1" baseline="-25000" dirty="0" err="1">
                          <a:solidFill>
                            <a:schemeClr val="tx1"/>
                          </a:solidFill>
                        </a:rPr>
                        <a:t>t</a:t>
                      </a: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 =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754791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03916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508732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306809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053994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5609629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AC46920-1182-4374-A9E4-F9BB25EDC5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7086340"/>
              </p:ext>
            </p:extLst>
          </p:nvPr>
        </p:nvGraphicFramePr>
        <p:xfrm>
          <a:off x="6421120" y="2036366"/>
          <a:ext cx="6278877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7653">
                  <a:extLst>
                    <a:ext uri="{9D8B030D-6E8A-4147-A177-3AD203B41FA5}">
                      <a16:colId xmlns:a16="http://schemas.microsoft.com/office/drawing/2014/main" val="9804816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6245191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740347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843152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1131539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440156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086302230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1253679083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980045963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aseline="-25000" dirty="0">
                          <a:solidFill>
                            <a:schemeClr val="tx1"/>
                          </a:solidFill>
                        </a:rPr>
                        <a:t>t</a:t>
                      </a: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 =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754791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64996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9606084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8566BF0-AA48-46E3-83ED-32D8A88A036A}"/>
              </a:ext>
            </a:extLst>
          </p:cNvPr>
          <p:cNvSpPr txBox="1">
            <a:spLocks/>
          </p:cNvSpPr>
          <p:nvPr/>
        </p:nvSpPr>
        <p:spPr>
          <a:xfrm>
            <a:off x="6334760" y="1502966"/>
            <a:ext cx="4638040" cy="4603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u="sng" dirty="0"/>
              <a:t>Parameters (unobserved)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D15CA35-1D4B-4C9D-840E-4030B9E38E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1960708"/>
              </p:ext>
            </p:extLst>
          </p:nvPr>
        </p:nvGraphicFramePr>
        <p:xfrm>
          <a:off x="6421118" y="4271776"/>
          <a:ext cx="6278877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7653">
                  <a:extLst>
                    <a:ext uri="{9D8B030D-6E8A-4147-A177-3AD203B41FA5}">
                      <a16:colId xmlns:a16="http://schemas.microsoft.com/office/drawing/2014/main" val="9804816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6245191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740347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843152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1131539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440156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086302230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1253679083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980045963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t</a:t>
                      </a: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 =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754791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214823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272095"/>
                  </a:ext>
                </a:extLst>
              </a:tr>
            </a:tbl>
          </a:graphicData>
        </a:graphic>
      </p:graphicFrame>
      <p:sp>
        <p:nvSpPr>
          <p:cNvPr id="14" name="Google Shape;57;p13">
            <a:extLst>
              <a:ext uri="{FF2B5EF4-FFF2-40B4-BE49-F238E27FC236}">
                <a16:creationId xmlns:a16="http://schemas.microsoft.com/office/drawing/2014/main" id="{C0383959-A3C3-4B88-8DF2-5840130015FE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graphicFrame>
        <p:nvGraphicFramePr>
          <p:cNvPr id="9" name="Table 4">
            <a:extLst>
              <a:ext uri="{FF2B5EF4-FFF2-40B4-BE49-F238E27FC236}">
                <a16:creationId xmlns:a16="http://schemas.microsoft.com/office/drawing/2014/main" id="{DD1D3ACD-F381-4BD3-8A1D-D17BE64F85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4424572"/>
              </p:ext>
            </p:extLst>
          </p:nvPr>
        </p:nvGraphicFramePr>
        <p:xfrm>
          <a:off x="223520" y="3086231"/>
          <a:ext cx="6278877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7653">
                  <a:extLst>
                    <a:ext uri="{9D8B030D-6E8A-4147-A177-3AD203B41FA5}">
                      <a16:colId xmlns:a16="http://schemas.microsoft.com/office/drawing/2014/main" val="9804816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6245191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740347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843152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1131539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440156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086302230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1253679083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980045963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r>
                        <a:rPr lang="en-GB" b="1" dirty="0" err="1">
                          <a:solidFill>
                            <a:schemeClr val="tx1"/>
                          </a:solidFill>
                        </a:rPr>
                        <a:t>CH</a:t>
                      </a:r>
                      <a:r>
                        <a:rPr lang="en-GB" b="1" baseline="-25000" dirty="0" err="1">
                          <a:solidFill>
                            <a:schemeClr val="tx1"/>
                          </a:solidFill>
                        </a:rPr>
                        <a:t>t</a:t>
                      </a: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 =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754791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03916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5087325"/>
                  </a:ext>
                </a:extLst>
              </a:tr>
            </a:tbl>
          </a:graphicData>
        </a:graphic>
      </p:graphicFrame>
      <p:graphicFrame>
        <p:nvGraphicFramePr>
          <p:cNvPr id="12" name="Table 4">
            <a:extLst>
              <a:ext uri="{FF2B5EF4-FFF2-40B4-BE49-F238E27FC236}">
                <a16:creationId xmlns:a16="http://schemas.microsoft.com/office/drawing/2014/main" id="{049ED9D9-839D-4704-8B45-FA1663A6C8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2935440"/>
              </p:ext>
            </p:extLst>
          </p:nvPr>
        </p:nvGraphicFramePr>
        <p:xfrm>
          <a:off x="223520" y="3076071"/>
          <a:ext cx="6278877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7653">
                  <a:extLst>
                    <a:ext uri="{9D8B030D-6E8A-4147-A177-3AD203B41FA5}">
                      <a16:colId xmlns:a16="http://schemas.microsoft.com/office/drawing/2014/main" val="9804816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6245191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740347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843152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1131539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440156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086302230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1253679083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980045963"/>
                    </a:ext>
                  </a:extLst>
                </a:gridCol>
              </a:tblGrid>
              <a:tr h="370840">
                <a:tc rowSpan="6">
                  <a:txBody>
                    <a:bodyPr/>
                    <a:lstStyle/>
                    <a:p>
                      <a:r>
                        <a:rPr lang="en-GB" b="1" dirty="0" err="1">
                          <a:solidFill>
                            <a:schemeClr val="tx1"/>
                          </a:solidFill>
                        </a:rPr>
                        <a:t>CH</a:t>
                      </a:r>
                      <a:r>
                        <a:rPr lang="en-GB" b="1" baseline="-25000" dirty="0" err="1">
                          <a:solidFill>
                            <a:schemeClr val="tx1"/>
                          </a:solidFill>
                        </a:rPr>
                        <a:t>t</a:t>
                      </a: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 =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754791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03916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508732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306809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053994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5609629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873512E7-227E-4374-92F8-B368F002A4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4673449"/>
              </p:ext>
            </p:extLst>
          </p:nvPr>
        </p:nvGraphicFramePr>
        <p:xfrm>
          <a:off x="6421118" y="4271776"/>
          <a:ext cx="6278877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7653">
                  <a:extLst>
                    <a:ext uri="{9D8B030D-6E8A-4147-A177-3AD203B41FA5}">
                      <a16:colId xmlns:a16="http://schemas.microsoft.com/office/drawing/2014/main" val="9804816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6245191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740347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843152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1131539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440156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086302230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1253679083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980045963"/>
                    </a:ext>
                  </a:extLst>
                </a:gridCol>
              </a:tblGrid>
              <a:tr h="370840">
                <a:tc rowSpan="6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t</a:t>
                      </a: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 =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754791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214823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27209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NA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04419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NA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NA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98849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NA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NA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NA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254332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397C56D-DB91-47A4-97F8-A567FFFEBF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9363144"/>
              </p:ext>
            </p:extLst>
          </p:nvPr>
        </p:nvGraphicFramePr>
        <p:xfrm>
          <a:off x="6421118" y="2036366"/>
          <a:ext cx="6278877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7653">
                  <a:extLst>
                    <a:ext uri="{9D8B030D-6E8A-4147-A177-3AD203B41FA5}">
                      <a16:colId xmlns:a16="http://schemas.microsoft.com/office/drawing/2014/main" val="9804816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6245191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740347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8431522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241131539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54401569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086302230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1253679083"/>
                    </a:ext>
                  </a:extLst>
                </a:gridCol>
                <a:gridCol w="697653">
                  <a:extLst>
                    <a:ext uri="{9D8B030D-6E8A-4147-A177-3AD203B41FA5}">
                      <a16:colId xmlns:a16="http://schemas.microsoft.com/office/drawing/2014/main" val="3980045963"/>
                    </a:ext>
                  </a:extLst>
                </a:gridCol>
              </a:tblGrid>
              <a:tr h="370840">
                <a:tc rowSpan="6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aseline="-25000" dirty="0">
                          <a:solidFill>
                            <a:schemeClr val="tx1"/>
                          </a:solidFill>
                        </a:rPr>
                        <a:t>t</a:t>
                      </a: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 =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754791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64996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960608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NA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788617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NA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NA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741988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NA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NA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NA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>
                          <a:solidFill>
                            <a:schemeClr val="tx1"/>
                          </a:solidFill>
                        </a:rPr>
                        <a:t>Φ</a:t>
                      </a:r>
                      <a:r>
                        <a:rPr lang="en-GB" b="1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09415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7300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2E227-1D39-4D41-85CB-261E3DD7F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2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This cohort structure is reflected in MARK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2FF7A88-E83F-4E2E-9723-6E61FF6463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237" t="19491" r="61084" b="45131"/>
          <a:stretch/>
        </p:blipFill>
        <p:spPr>
          <a:xfrm>
            <a:off x="0" y="2720049"/>
            <a:ext cx="5834265" cy="349530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9525C3-4C5D-404D-B48C-8939B392B936}"/>
              </a:ext>
            </a:extLst>
          </p:cNvPr>
          <p:cNvSpPr txBox="1"/>
          <p:nvPr/>
        </p:nvSpPr>
        <p:spPr>
          <a:xfrm>
            <a:off x="305199" y="1861326"/>
            <a:ext cx="52238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600" dirty="0"/>
              <a:t>Closed CMR with 1 cohort</a:t>
            </a:r>
          </a:p>
        </p:txBody>
      </p:sp>
      <p:sp>
        <p:nvSpPr>
          <p:cNvPr id="7" name="Google Shape;57;p13">
            <a:extLst>
              <a:ext uri="{FF2B5EF4-FFF2-40B4-BE49-F238E27FC236}">
                <a16:creationId xmlns:a16="http://schemas.microsoft.com/office/drawing/2014/main" id="{1831D6C6-37BB-431D-8455-DA3EF07DFD34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C5AB20B-403F-4A52-BF69-BD62EF1EBA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31" t="17882" r="52152" b="46505"/>
          <a:stretch/>
        </p:blipFill>
        <p:spPr>
          <a:xfrm>
            <a:off x="6045894" y="2720051"/>
            <a:ext cx="6113865" cy="349530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0716A41-A2AB-4B47-94B8-CB746A055FCB}"/>
              </a:ext>
            </a:extLst>
          </p:cNvPr>
          <p:cNvSpPr txBox="1"/>
          <p:nvPr/>
        </p:nvSpPr>
        <p:spPr>
          <a:xfrm>
            <a:off x="6438796" y="1861325"/>
            <a:ext cx="5328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600" dirty="0"/>
              <a:t>Open CMR with &gt; 1 cohorts</a:t>
            </a:r>
          </a:p>
        </p:txBody>
      </p:sp>
    </p:spTree>
    <p:extLst>
      <p:ext uri="{BB962C8B-B14F-4D97-AF65-F5344CB8AC3E}">
        <p14:creationId xmlns:p14="http://schemas.microsoft.com/office/powerpoint/2010/main" val="1178011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1A376-36E5-46C5-B650-DE2C8F13D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 err="1"/>
              <a:t>tl;dr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BB9F7-A9D4-4184-AF71-0E7CCBEFB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Having identified a population trend</a:t>
            </a:r>
          </a:p>
          <a:p>
            <a:pPr lvl="1"/>
            <a:r>
              <a:rPr lang="en-GB" dirty="0"/>
              <a:t>Question becomes what is driving that trend</a:t>
            </a:r>
          </a:p>
          <a:p>
            <a:r>
              <a:rPr lang="en-GB" dirty="0"/>
              <a:t>To investigate if survival is causing change, we use open CMR models</a:t>
            </a:r>
          </a:p>
          <a:p>
            <a:r>
              <a:rPr lang="en-GB" dirty="0"/>
              <a:t>We can estimate survival fairly easily when we have </a:t>
            </a:r>
            <a:r>
              <a:rPr lang="en-GB" i="1" dirty="0"/>
              <a:t>complete registration </a:t>
            </a:r>
            <a:endParaRPr lang="en-GB" dirty="0"/>
          </a:p>
          <a:p>
            <a:pPr lvl="1"/>
            <a:r>
              <a:rPr lang="en-GB" dirty="0"/>
              <a:t>E.g. for pets</a:t>
            </a:r>
          </a:p>
          <a:p>
            <a:r>
              <a:rPr lang="en-GB" dirty="0"/>
              <a:t>But when we will not recapture every individual every time we trap</a:t>
            </a:r>
          </a:p>
          <a:p>
            <a:pPr lvl="1"/>
            <a:r>
              <a:rPr lang="en-GB" dirty="0"/>
              <a:t>We need to take the observation process into account</a:t>
            </a:r>
          </a:p>
          <a:p>
            <a:r>
              <a:rPr lang="en-GB" dirty="0"/>
              <a:t>Open CMR combined both the state process (alive/dead) and the observation process (seen/not seen) to estimate survival</a:t>
            </a: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F318A185-678E-4F28-8C28-8D665EE88EEA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2153650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788F1-3605-4630-A8AD-0F4F18E92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You’ve estimated population size, now 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481DB-8047-41D6-AB19-FA3A1656C8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09839" cy="4761606"/>
          </a:xfrm>
        </p:spPr>
        <p:txBody>
          <a:bodyPr/>
          <a:lstStyle/>
          <a:p>
            <a:r>
              <a:rPr lang="en-GB" dirty="0"/>
              <a:t>Say the population size is decreasing</a:t>
            </a:r>
          </a:p>
          <a:p>
            <a:r>
              <a:rPr lang="en-GB" dirty="0"/>
              <a:t>We can calculate the trend</a:t>
            </a:r>
          </a:p>
          <a:p>
            <a:pPr lvl="1"/>
            <a:r>
              <a:rPr lang="en-GB" dirty="0"/>
              <a:t>E.g. Badger population declined by 59.7% from 1990 to 2004</a:t>
            </a:r>
          </a:p>
          <a:p>
            <a:r>
              <a:rPr lang="en-GB" dirty="0"/>
              <a:t>But the question should now be;</a:t>
            </a:r>
          </a:p>
          <a:p>
            <a:pPr lvl="1"/>
            <a:r>
              <a:rPr lang="en-GB" dirty="0"/>
              <a:t>Why is this badger population declining and</a:t>
            </a:r>
          </a:p>
          <a:p>
            <a:pPr lvl="1"/>
            <a:r>
              <a:rPr lang="en-GB" dirty="0"/>
              <a:t>What is the cause of the decline?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BC2CA7-26F5-4AFA-8527-1EEEF1790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039" y="1269716"/>
            <a:ext cx="4474345" cy="5409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413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5847EF7-DA95-4FDA-81CB-62AF79879425}"/>
              </a:ext>
            </a:extLst>
          </p:cNvPr>
          <p:cNvSpPr/>
          <p:nvPr/>
        </p:nvSpPr>
        <p:spPr>
          <a:xfrm>
            <a:off x="8810013" y="1520231"/>
            <a:ext cx="2850508" cy="2755763"/>
          </a:xfrm>
          <a:prstGeom prst="ellipse">
            <a:avLst/>
          </a:prstGeom>
          <a:solidFill>
            <a:srgbClr val="9900FF">
              <a:alpha val="20000"/>
            </a:srgbClr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E54FD76-25CD-46CA-B195-178DBDAA13E8}"/>
              </a:ext>
            </a:extLst>
          </p:cNvPr>
          <p:cNvSpPr/>
          <p:nvPr/>
        </p:nvSpPr>
        <p:spPr>
          <a:xfrm>
            <a:off x="4591494" y="1520231"/>
            <a:ext cx="2850508" cy="2755763"/>
          </a:xfrm>
          <a:prstGeom prst="ellipse">
            <a:avLst/>
          </a:prstGeom>
          <a:solidFill>
            <a:srgbClr val="9900FF">
              <a:alpha val="20000"/>
            </a:srgbClr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CD6CE42-38E6-4FDD-A8DF-E978AF5D72F2}"/>
              </a:ext>
            </a:extLst>
          </p:cNvPr>
          <p:cNvSpPr/>
          <p:nvPr/>
        </p:nvSpPr>
        <p:spPr>
          <a:xfrm>
            <a:off x="282670" y="1520687"/>
            <a:ext cx="2850508" cy="2755763"/>
          </a:xfrm>
          <a:prstGeom prst="ellipse">
            <a:avLst/>
          </a:prstGeom>
          <a:solidFill>
            <a:srgbClr val="9900FF">
              <a:alpha val="20000"/>
            </a:srgbClr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38996-27A6-431D-8958-42E1ED730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17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What is an </a:t>
            </a:r>
            <a:r>
              <a:rPr lang="en-GB" b="1" i="1" dirty="0">
                <a:solidFill>
                  <a:srgbClr val="7030A0"/>
                </a:solidFill>
              </a:rPr>
              <a:t>open</a:t>
            </a:r>
            <a:r>
              <a:rPr lang="en-GB" dirty="0"/>
              <a:t> population?</a:t>
            </a:r>
          </a:p>
        </p:txBody>
      </p:sp>
      <p:pic>
        <p:nvPicPr>
          <p:cNvPr id="5" name="Picture 4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DD438AA3-C21D-4AB1-BD6D-8FB676ABC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862" y="2020011"/>
            <a:ext cx="565599" cy="1029288"/>
          </a:xfrm>
          <a:prstGeom prst="rect">
            <a:avLst/>
          </a:prstGeom>
        </p:spPr>
      </p:pic>
      <p:pic>
        <p:nvPicPr>
          <p:cNvPr id="8" name="Picture 7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1952ADAD-2729-44F0-9ECF-667408E7D9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169" y="1690688"/>
            <a:ext cx="565599" cy="1029288"/>
          </a:xfrm>
          <a:prstGeom prst="rect">
            <a:avLst/>
          </a:prstGeom>
        </p:spPr>
      </p:pic>
      <p:pic>
        <p:nvPicPr>
          <p:cNvPr id="9" name="Picture 8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B4F8B516-A382-4065-873A-E46F89BB1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4244" y="3049299"/>
            <a:ext cx="565599" cy="1029288"/>
          </a:xfrm>
          <a:prstGeom prst="rect">
            <a:avLst/>
          </a:prstGeom>
        </p:spPr>
      </p:pic>
      <p:pic>
        <p:nvPicPr>
          <p:cNvPr id="10" name="Picture 9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6172688A-C25C-4C6B-92D1-FC11DCBE7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627" y="2732518"/>
            <a:ext cx="565599" cy="102928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C08611F-8E5B-4347-9841-86B7226D3032}"/>
              </a:ext>
            </a:extLst>
          </p:cNvPr>
          <p:cNvSpPr txBox="1"/>
          <p:nvPr/>
        </p:nvSpPr>
        <p:spPr>
          <a:xfrm>
            <a:off x="904435" y="4719505"/>
            <a:ext cx="1606978" cy="461665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dirty="0"/>
              <a:t>First survey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A1DDE9-65E1-4BC6-A3D0-A97918151EBA}"/>
              </a:ext>
            </a:extLst>
          </p:cNvPr>
          <p:cNvCxnSpPr>
            <a:cxnSpLocks/>
            <a:stCxn id="11" idx="4"/>
            <a:endCxn id="12" idx="0"/>
          </p:cNvCxnSpPr>
          <p:nvPr/>
        </p:nvCxnSpPr>
        <p:spPr>
          <a:xfrm>
            <a:off x="1707924" y="4276450"/>
            <a:ext cx="0" cy="443055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C49EE74-274F-4736-BD82-EE94B27E3459}"/>
              </a:ext>
            </a:extLst>
          </p:cNvPr>
          <p:cNvSpPr txBox="1"/>
          <p:nvPr/>
        </p:nvSpPr>
        <p:spPr>
          <a:xfrm>
            <a:off x="4531235" y="4719504"/>
            <a:ext cx="2983830" cy="461665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Time between surveys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8E8BB01-9FAA-47D6-9E23-D0CE817D4417}"/>
              </a:ext>
            </a:extLst>
          </p:cNvPr>
          <p:cNvCxnSpPr>
            <a:cxnSpLocks/>
            <a:stCxn id="38" idx="4"/>
            <a:endCxn id="27" idx="0"/>
          </p:cNvCxnSpPr>
          <p:nvPr/>
        </p:nvCxnSpPr>
        <p:spPr>
          <a:xfrm>
            <a:off x="6016748" y="4275994"/>
            <a:ext cx="6402" cy="44351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1B11DA7D-F7A9-4050-975B-C610824828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102" y="2091671"/>
            <a:ext cx="565599" cy="1029288"/>
          </a:xfrm>
          <a:prstGeom prst="rect">
            <a:avLst/>
          </a:prstGeom>
        </p:spPr>
      </p:pic>
      <p:pic>
        <p:nvPicPr>
          <p:cNvPr id="35" name="Picture 34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46812E9A-A94A-4AE4-A774-7D5AFCFE66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563779" y="1661724"/>
            <a:ext cx="565599" cy="1029288"/>
          </a:xfrm>
          <a:prstGeom prst="rect">
            <a:avLst/>
          </a:prstGeom>
        </p:spPr>
      </p:pic>
      <p:pic>
        <p:nvPicPr>
          <p:cNvPr id="36" name="Picture 35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DA1D6584-31E9-4A66-884A-9D7012F112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826" y="3057750"/>
            <a:ext cx="565599" cy="1029288"/>
          </a:xfrm>
          <a:prstGeom prst="rect">
            <a:avLst/>
          </a:prstGeom>
        </p:spPr>
      </p:pic>
      <p:pic>
        <p:nvPicPr>
          <p:cNvPr id="37" name="Picture 36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5036F47C-D70F-4CFA-8FFD-D10DB81718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7586" y="2898112"/>
            <a:ext cx="565599" cy="1029288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7FC55317-18DE-48E3-9806-10E16AB534A3}"/>
              </a:ext>
            </a:extLst>
          </p:cNvPr>
          <p:cNvSpPr txBox="1"/>
          <p:nvPr/>
        </p:nvSpPr>
        <p:spPr>
          <a:xfrm>
            <a:off x="9239435" y="4719504"/>
            <a:ext cx="1991663" cy="461665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Second survey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6CE3BDCA-F4DE-436C-8933-DF21E0AD06E8}"/>
              </a:ext>
            </a:extLst>
          </p:cNvPr>
          <p:cNvCxnSpPr>
            <a:cxnSpLocks/>
            <a:stCxn id="48" idx="4"/>
            <a:endCxn id="42" idx="0"/>
          </p:cNvCxnSpPr>
          <p:nvPr/>
        </p:nvCxnSpPr>
        <p:spPr>
          <a:xfrm>
            <a:off x="10235267" y="4275994"/>
            <a:ext cx="0" cy="44351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649FCF3D-0C0A-4DFC-A6DD-83CEB90DD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108" y="1924529"/>
            <a:ext cx="565599" cy="1029288"/>
          </a:xfrm>
          <a:prstGeom prst="rect">
            <a:avLst/>
          </a:prstGeom>
        </p:spPr>
      </p:pic>
      <p:pic>
        <p:nvPicPr>
          <p:cNvPr id="45" name="Picture 44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FB9EE433-C79E-4EE6-B9A5-31932A1D4B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868" y="1566644"/>
            <a:ext cx="565599" cy="1029288"/>
          </a:xfrm>
          <a:prstGeom prst="rect">
            <a:avLst/>
          </a:prstGeom>
        </p:spPr>
      </p:pic>
      <p:pic>
        <p:nvPicPr>
          <p:cNvPr id="46" name="Picture 45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17137083-A11A-47BA-8B7B-5C5FE3073D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7940" y="2845794"/>
            <a:ext cx="565599" cy="1029288"/>
          </a:xfrm>
          <a:prstGeom prst="rect">
            <a:avLst/>
          </a:prstGeom>
        </p:spPr>
      </p:pic>
      <p:pic>
        <p:nvPicPr>
          <p:cNvPr id="47" name="Picture 46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8CB26854-20E9-48A0-9E8F-D4C1B0F098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2029" y="2524798"/>
            <a:ext cx="565599" cy="1029288"/>
          </a:xfrm>
          <a:prstGeom prst="rect">
            <a:avLst/>
          </a:prstGeom>
        </p:spPr>
      </p:pic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1A13D5EA-92B0-4D57-9A03-7209A16B3F7C}"/>
              </a:ext>
            </a:extLst>
          </p:cNvPr>
          <p:cNvCxnSpPr>
            <a:stCxn id="11" idx="6"/>
            <a:endCxn id="38" idx="2"/>
          </p:cNvCxnSpPr>
          <p:nvPr/>
        </p:nvCxnSpPr>
        <p:spPr>
          <a:xfrm flipV="1">
            <a:off x="3133178" y="2898113"/>
            <a:ext cx="1458316" cy="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5A782413-67B4-4669-8486-B06AD62185FD}"/>
              </a:ext>
            </a:extLst>
          </p:cNvPr>
          <p:cNvCxnSpPr>
            <a:stCxn id="38" idx="6"/>
            <a:endCxn id="48" idx="2"/>
          </p:cNvCxnSpPr>
          <p:nvPr/>
        </p:nvCxnSpPr>
        <p:spPr>
          <a:xfrm>
            <a:off x="7442002" y="2898113"/>
            <a:ext cx="13680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Google Shape;57;p13">
            <a:extLst>
              <a:ext uri="{FF2B5EF4-FFF2-40B4-BE49-F238E27FC236}">
                <a16:creationId xmlns:a16="http://schemas.microsoft.com/office/drawing/2014/main" id="{7C106F7C-4E06-4C07-9155-5A423FFAC8B1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CB1C0DD-87AC-4D64-B024-700A935ADDC8}"/>
              </a:ext>
            </a:extLst>
          </p:cNvPr>
          <p:cNvSpPr txBox="1"/>
          <p:nvPr/>
        </p:nvSpPr>
        <p:spPr>
          <a:xfrm>
            <a:off x="0" y="5788884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If a population is open, we assume that reproduction or death occurs </a:t>
            </a:r>
            <a:br>
              <a:rPr lang="en-GB" sz="2800" dirty="0"/>
            </a:br>
            <a:r>
              <a:rPr lang="en-GB" sz="2800" dirty="0"/>
              <a:t>(more on this next week)</a:t>
            </a:r>
          </a:p>
        </p:txBody>
      </p:sp>
      <p:pic>
        <p:nvPicPr>
          <p:cNvPr id="29" name="Picture 28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EE583D22-6D30-44D8-9BEE-278C201DED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6814" y="3554086"/>
            <a:ext cx="565599" cy="1029288"/>
          </a:xfrm>
          <a:prstGeom prst="rect">
            <a:avLst/>
          </a:prstGeom>
        </p:spPr>
      </p:pic>
      <p:pic>
        <p:nvPicPr>
          <p:cNvPr id="30" name="Picture 29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361722E9-FB3B-4FC9-B051-3568509C95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408" y="1128657"/>
            <a:ext cx="565599" cy="1029288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7A0EBFD-D6BE-43F6-B186-390E3C125EB1}"/>
              </a:ext>
            </a:extLst>
          </p:cNvPr>
          <p:cNvCxnSpPr>
            <a:cxnSpLocks/>
          </p:cNvCxnSpPr>
          <p:nvPr/>
        </p:nvCxnSpPr>
        <p:spPr>
          <a:xfrm flipV="1">
            <a:off x="4580045" y="3387759"/>
            <a:ext cx="723872" cy="57167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C250D66-135E-4AAD-891D-5F66BDA75AB7}"/>
              </a:ext>
            </a:extLst>
          </p:cNvPr>
          <p:cNvCxnSpPr>
            <a:cxnSpLocks/>
          </p:cNvCxnSpPr>
          <p:nvPr/>
        </p:nvCxnSpPr>
        <p:spPr>
          <a:xfrm flipV="1">
            <a:off x="6715564" y="1872379"/>
            <a:ext cx="844844" cy="47452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A6ED3B30-25DD-4BAF-AC7C-82574EED94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9378" y="2626050"/>
            <a:ext cx="477998" cy="531183"/>
          </a:xfrm>
          <a:prstGeom prst="rect">
            <a:avLst/>
          </a:prstGeom>
        </p:spPr>
      </p:pic>
      <p:sp>
        <p:nvSpPr>
          <p:cNvPr id="19" name="Multiplication Sign 18">
            <a:extLst>
              <a:ext uri="{FF2B5EF4-FFF2-40B4-BE49-F238E27FC236}">
                <a16:creationId xmlns:a16="http://schemas.microsoft.com/office/drawing/2014/main" id="{8F7D5EBF-69A2-44E3-A513-2E5C2A5110CD}"/>
              </a:ext>
            </a:extLst>
          </p:cNvPr>
          <p:cNvSpPr/>
          <p:nvPr/>
        </p:nvSpPr>
        <p:spPr>
          <a:xfrm>
            <a:off x="5500862" y="1774346"/>
            <a:ext cx="628516" cy="879106"/>
          </a:xfrm>
          <a:prstGeom prst="mathMultiply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9" name="Picture 48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569C44F5-E891-43F7-9A22-BEBFDB3191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3114" y="1774346"/>
            <a:ext cx="565599" cy="1029288"/>
          </a:xfrm>
          <a:prstGeom prst="rect">
            <a:avLst/>
          </a:prstGeom>
        </p:spPr>
      </p:pic>
      <p:pic>
        <p:nvPicPr>
          <p:cNvPr id="50" name="Picture 49" descr="A close - up of a toy&#10;&#10;Description automatically generated with medium confidence">
            <a:extLst>
              <a:ext uri="{FF2B5EF4-FFF2-40B4-BE49-F238E27FC236}">
                <a16:creationId xmlns:a16="http://schemas.microsoft.com/office/drawing/2014/main" id="{8F511F0B-7548-432A-9644-E755C5A3C9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1150" y="2790843"/>
            <a:ext cx="565599" cy="102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37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48160-8FA4-4DEA-B989-CDC3A736B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What is the cause of a population decline?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94C92-53D6-4501-87DC-A5135875A6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604" y="1149825"/>
            <a:ext cx="5589233" cy="5694840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Many potential causes of population declines;</a:t>
            </a:r>
          </a:p>
          <a:p>
            <a:pPr lvl="1"/>
            <a:r>
              <a:rPr lang="en-GB" dirty="0"/>
              <a:t>Drop in survival (a.k.a. an increase in mortality)</a:t>
            </a:r>
          </a:p>
          <a:p>
            <a:pPr lvl="2"/>
            <a:r>
              <a:rPr lang="en-GB" dirty="0"/>
              <a:t>You are less likely to survive from one year to the next</a:t>
            </a:r>
          </a:p>
          <a:p>
            <a:pPr lvl="1"/>
            <a:r>
              <a:rPr lang="en-GB" dirty="0"/>
              <a:t>Decrease in fecundity</a:t>
            </a:r>
          </a:p>
          <a:p>
            <a:pPr lvl="2"/>
            <a:r>
              <a:rPr lang="en-GB" dirty="0"/>
              <a:t>You produce fewer offspring</a:t>
            </a:r>
          </a:p>
          <a:p>
            <a:pPr lvl="2"/>
            <a:r>
              <a:rPr lang="en-GB" dirty="0"/>
              <a:t>And/or, for egg layers, the eggs you produce do not hatch</a:t>
            </a:r>
          </a:p>
          <a:p>
            <a:pPr lvl="1"/>
            <a:r>
              <a:rPr lang="en-GB" dirty="0"/>
              <a:t>Decrease in immigration/increase in emigration</a:t>
            </a:r>
          </a:p>
          <a:p>
            <a:pPr lvl="2"/>
            <a:r>
              <a:rPr lang="en-GB" dirty="0"/>
              <a:t>The study site is no longer attractive</a:t>
            </a:r>
          </a:p>
          <a:p>
            <a:pPr lvl="2"/>
            <a:r>
              <a:rPr lang="en-GB" dirty="0"/>
              <a:t>(Hard to figure this out without GPS/radio collars)</a:t>
            </a:r>
          </a:p>
          <a:p>
            <a:pPr lvl="1"/>
            <a:r>
              <a:rPr lang="en-GB" dirty="0"/>
              <a:t>Regression to the mean</a:t>
            </a:r>
          </a:p>
          <a:p>
            <a:pPr lvl="2"/>
            <a:r>
              <a:rPr lang="en-GB" dirty="0"/>
              <a:t>Scientists often choose a site because there are many animals</a:t>
            </a:r>
          </a:p>
          <a:p>
            <a:pPr lvl="2"/>
            <a:r>
              <a:rPr lang="en-GB" dirty="0"/>
              <a:t>Over the years, the population size will decline to the overall average</a:t>
            </a:r>
          </a:p>
        </p:txBody>
      </p:sp>
      <p:pic>
        <p:nvPicPr>
          <p:cNvPr id="5" name="Picture 4" descr="A picture containing grass, outdoor, mammal&#10;&#10;Description automatically generated">
            <a:extLst>
              <a:ext uri="{FF2B5EF4-FFF2-40B4-BE49-F238E27FC236}">
                <a16:creationId xmlns:a16="http://schemas.microsoft.com/office/drawing/2014/main" id="{F300A997-C321-46BA-9060-C9D742DA88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7433" y="1979721"/>
            <a:ext cx="5255173" cy="3429000"/>
          </a:xfrm>
          <a:prstGeom prst="rect">
            <a:avLst/>
          </a:prstGeom>
        </p:spPr>
      </p:pic>
      <p:pic>
        <p:nvPicPr>
          <p:cNvPr id="7" name="Picture 6" descr="A picture containing black, white&#10;&#10;Description automatically generated">
            <a:extLst>
              <a:ext uri="{FF2B5EF4-FFF2-40B4-BE49-F238E27FC236}">
                <a16:creationId xmlns:a16="http://schemas.microsoft.com/office/drawing/2014/main" id="{DC74C0D4-4FD9-4AC9-82A9-BF728645B2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422" y="1144905"/>
            <a:ext cx="5495537" cy="5032058"/>
          </a:xfrm>
          <a:prstGeom prst="rect">
            <a:avLst/>
          </a:prstGeom>
        </p:spPr>
      </p:pic>
      <p:pic>
        <p:nvPicPr>
          <p:cNvPr id="9" name="Picture 8" descr="A picture containing outdoor, sky, beach, nature&#10;&#10;Description automatically generated">
            <a:extLst>
              <a:ext uri="{FF2B5EF4-FFF2-40B4-BE49-F238E27FC236}">
                <a16:creationId xmlns:a16="http://schemas.microsoft.com/office/drawing/2014/main" id="{81413367-6B02-4312-AEF4-4E5691C41D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431" y="1855746"/>
            <a:ext cx="5606530" cy="3676949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C42B54CC-EEFF-46B7-A2C2-7DC477AE85D0}"/>
              </a:ext>
            </a:extLst>
          </p:cNvPr>
          <p:cNvGrpSpPr/>
          <p:nvPr/>
        </p:nvGrpSpPr>
        <p:grpSpPr>
          <a:xfrm>
            <a:off x="6591590" y="1141521"/>
            <a:ext cx="5029200" cy="5522712"/>
            <a:chOff x="6591590" y="1141521"/>
            <a:chExt cx="5029200" cy="5522712"/>
          </a:xfrm>
        </p:grpSpPr>
        <p:pic>
          <p:nvPicPr>
            <p:cNvPr id="11" name="Picture 10" descr="Chart, line chart&#10;&#10;Description automatically generated">
              <a:extLst>
                <a:ext uri="{FF2B5EF4-FFF2-40B4-BE49-F238E27FC236}">
                  <a16:creationId xmlns:a16="http://schemas.microsoft.com/office/drawing/2014/main" id="{CDA21B2A-2A3C-4AA6-87D3-A1166583E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91590" y="2817921"/>
              <a:ext cx="5027909" cy="3846312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EFA1E08-A152-4530-A717-DB81D8BDB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6250" t="32868" r="42500" b="41551"/>
            <a:stretch/>
          </p:blipFill>
          <p:spPr>
            <a:xfrm>
              <a:off x="6591590" y="1141521"/>
              <a:ext cx="5029200" cy="1676400"/>
            </a:xfrm>
            <a:prstGeom prst="rect">
              <a:avLst/>
            </a:prstGeom>
          </p:spPr>
        </p:pic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32DF289F-F9D2-425D-9CDC-AD325F945616}"/>
              </a:ext>
            </a:extLst>
          </p:cNvPr>
          <p:cNvSpPr/>
          <p:nvPr/>
        </p:nvSpPr>
        <p:spPr>
          <a:xfrm>
            <a:off x="812800" y="1767841"/>
            <a:ext cx="5020779" cy="975360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Google Shape;57;p13">
            <a:extLst>
              <a:ext uri="{FF2B5EF4-FFF2-40B4-BE49-F238E27FC236}">
                <a16:creationId xmlns:a16="http://schemas.microsoft.com/office/drawing/2014/main" id="{8588ACF5-CD13-4EB5-98E4-9B294ED561A9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1228673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8B115-D65A-4550-9CC5-92008BC3C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9744373" cy="1325563"/>
          </a:xfrm>
        </p:spPr>
        <p:txBody>
          <a:bodyPr/>
          <a:lstStyle/>
          <a:p>
            <a:pPr algn="ctr"/>
            <a:r>
              <a:rPr lang="en-GB" dirty="0"/>
              <a:t>My dog’s life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B6D7677-DFCD-4B7C-B03F-2D60BBD6235B}"/>
              </a:ext>
            </a:extLst>
          </p:cNvPr>
          <p:cNvGrpSpPr/>
          <p:nvPr/>
        </p:nvGrpSpPr>
        <p:grpSpPr>
          <a:xfrm>
            <a:off x="2674722" y="5441273"/>
            <a:ext cx="5201994" cy="369332"/>
            <a:chOff x="2674722" y="5441273"/>
            <a:chExt cx="5201994" cy="369332"/>
          </a:xfrm>
        </p:grpSpPr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555CD013-66B4-466C-8780-96C9C137E1A4}"/>
                </a:ext>
              </a:extLst>
            </p:cNvPr>
            <p:cNvCxnSpPr>
              <a:cxnSpLocks/>
            </p:cNvCxnSpPr>
            <p:nvPr/>
          </p:nvCxnSpPr>
          <p:spPr>
            <a:xfrm>
              <a:off x="2674722" y="5625939"/>
              <a:ext cx="1066799" cy="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47636D7-E5B8-461B-915E-66183C8E47CE}"/>
                </a:ext>
              </a:extLst>
            </p:cNvPr>
            <p:cNvSpPr txBox="1"/>
            <p:nvPr/>
          </p:nvSpPr>
          <p:spPr>
            <a:xfrm>
              <a:off x="3876134" y="5441273"/>
              <a:ext cx="40005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Stochastic process (i.e. a biased coin flip)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2AF4688A-E402-454D-8350-7B86A97A6CE1}"/>
              </a:ext>
            </a:extLst>
          </p:cNvPr>
          <p:cNvGrpSpPr/>
          <p:nvPr/>
        </p:nvGrpSpPr>
        <p:grpSpPr>
          <a:xfrm>
            <a:off x="2674722" y="6152970"/>
            <a:ext cx="4588877" cy="369332"/>
            <a:chOff x="2674722" y="6152970"/>
            <a:chExt cx="4588877" cy="369332"/>
          </a:xfrm>
        </p:grpSpPr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AFC34E6F-DED8-4309-9020-79506CF630A0}"/>
                </a:ext>
              </a:extLst>
            </p:cNvPr>
            <p:cNvCxnSpPr>
              <a:cxnSpLocks/>
            </p:cNvCxnSpPr>
            <p:nvPr/>
          </p:nvCxnSpPr>
          <p:spPr>
            <a:xfrm>
              <a:off x="2674722" y="6337636"/>
              <a:ext cx="1066799" cy="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91B70F4-8135-43BE-8296-315D8445F2F1}"/>
                </a:ext>
              </a:extLst>
            </p:cNvPr>
            <p:cNvSpPr txBox="1"/>
            <p:nvPr/>
          </p:nvSpPr>
          <p:spPr>
            <a:xfrm>
              <a:off x="3876133" y="6152970"/>
              <a:ext cx="33874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Deterministic process (i.e. certain)</a:t>
              </a:r>
            </a:p>
          </p:txBody>
        </p: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A80A23CA-9D88-49FA-9B93-4ABFC721913F}"/>
              </a:ext>
            </a:extLst>
          </p:cNvPr>
          <p:cNvSpPr/>
          <p:nvPr/>
        </p:nvSpPr>
        <p:spPr>
          <a:xfrm>
            <a:off x="2579404" y="2947840"/>
            <a:ext cx="594804" cy="61255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0131392-5E3A-4178-A48A-B7E7B15A8809}"/>
              </a:ext>
            </a:extLst>
          </p:cNvPr>
          <p:cNvSpPr/>
          <p:nvPr/>
        </p:nvSpPr>
        <p:spPr>
          <a:xfrm>
            <a:off x="3646203" y="2947841"/>
            <a:ext cx="594804" cy="61255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0558E6D-0A90-4D08-AC33-63D48C90C5F5}"/>
              </a:ext>
            </a:extLst>
          </p:cNvPr>
          <p:cNvSpPr/>
          <p:nvPr/>
        </p:nvSpPr>
        <p:spPr>
          <a:xfrm>
            <a:off x="4713002" y="2947841"/>
            <a:ext cx="594804" cy="61255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ED86FAD-2D8F-41CA-9B35-E956CA98F996}"/>
              </a:ext>
            </a:extLst>
          </p:cNvPr>
          <p:cNvSpPr/>
          <p:nvPr/>
        </p:nvSpPr>
        <p:spPr>
          <a:xfrm>
            <a:off x="5779801" y="2947840"/>
            <a:ext cx="594804" cy="61255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1F4E9C8-5BFC-4ACF-BFCC-CE8EBD19ABE1}"/>
              </a:ext>
            </a:extLst>
          </p:cNvPr>
          <p:cNvSpPr/>
          <p:nvPr/>
        </p:nvSpPr>
        <p:spPr>
          <a:xfrm>
            <a:off x="6828845" y="3957675"/>
            <a:ext cx="594804" cy="612559"/>
          </a:xfrm>
          <a:prstGeom prst="ellipse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B878C0C-1CDC-4D93-A904-6E290B23EF4E}"/>
              </a:ext>
            </a:extLst>
          </p:cNvPr>
          <p:cNvSpPr/>
          <p:nvPr/>
        </p:nvSpPr>
        <p:spPr>
          <a:xfrm>
            <a:off x="7895644" y="3957676"/>
            <a:ext cx="594804" cy="612559"/>
          </a:xfrm>
          <a:prstGeom prst="ellipse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B80F67F-4907-493C-BA31-D8797C42BF0A}"/>
              </a:ext>
            </a:extLst>
          </p:cNvPr>
          <p:cNvSpPr/>
          <p:nvPr/>
        </p:nvSpPr>
        <p:spPr>
          <a:xfrm>
            <a:off x="8962443" y="3957676"/>
            <a:ext cx="594804" cy="612559"/>
          </a:xfrm>
          <a:prstGeom prst="ellipse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5A70C8-ED8C-4AD5-98AB-429862BA0FC1}"/>
              </a:ext>
            </a:extLst>
          </p:cNvPr>
          <p:cNvSpPr/>
          <p:nvPr/>
        </p:nvSpPr>
        <p:spPr>
          <a:xfrm>
            <a:off x="10029242" y="3957675"/>
            <a:ext cx="594804" cy="612559"/>
          </a:xfrm>
          <a:prstGeom prst="ellipse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B25574E-1AA2-49F2-8472-AF5C7B55C76F}"/>
              </a:ext>
            </a:extLst>
          </p:cNvPr>
          <p:cNvSpPr txBox="1"/>
          <p:nvPr/>
        </p:nvSpPr>
        <p:spPr>
          <a:xfrm>
            <a:off x="2555378" y="2049778"/>
            <a:ext cx="652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2018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0948B7-3107-46A9-99D5-8C283DD669B9}"/>
              </a:ext>
            </a:extLst>
          </p:cNvPr>
          <p:cNvSpPr txBox="1"/>
          <p:nvPr/>
        </p:nvSpPr>
        <p:spPr>
          <a:xfrm>
            <a:off x="3617232" y="2049778"/>
            <a:ext cx="652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2019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DA0F1D9-30D7-42F1-8B68-BBDA598FBD15}"/>
              </a:ext>
            </a:extLst>
          </p:cNvPr>
          <p:cNvSpPr txBox="1"/>
          <p:nvPr/>
        </p:nvSpPr>
        <p:spPr>
          <a:xfrm>
            <a:off x="4684031" y="2049778"/>
            <a:ext cx="652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2020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8403B2-FD25-4F51-9361-AE0D356B97F8}"/>
              </a:ext>
            </a:extLst>
          </p:cNvPr>
          <p:cNvSpPr txBox="1"/>
          <p:nvPr/>
        </p:nvSpPr>
        <p:spPr>
          <a:xfrm>
            <a:off x="5750830" y="2049778"/>
            <a:ext cx="652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2021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0AF3D4-A1B5-47A7-972C-A76A29329864}"/>
              </a:ext>
            </a:extLst>
          </p:cNvPr>
          <p:cNvSpPr txBox="1"/>
          <p:nvPr/>
        </p:nvSpPr>
        <p:spPr>
          <a:xfrm>
            <a:off x="6759616" y="2049778"/>
            <a:ext cx="652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2022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D6925D-82E3-46D1-8AEE-AC80FD420403}"/>
              </a:ext>
            </a:extLst>
          </p:cNvPr>
          <p:cNvSpPr txBox="1"/>
          <p:nvPr/>
        </p:nvSpPr>
        <p:spPr>
          <a:xfrm>
            <a:off x="7821470" y="2049778"/>
            <a:ext cx="652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2023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DB237F3-3F41-4E95-81DC-EB2C120EF189}"/>
              </a:ext>
            </a:extLst>
          </p:cNvPr>
          <p:cNvSpPr txBox="1"/>
          <p:nvPr/>
        </p:nvSpPr>
        <p:spPr>
          <a:xfrm>
            <a:off x="8888269" y="2049778"/>
            <a:ext cx="652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2024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B319571-9C63-45DC-8B75-03C9025BF2F4}"/>
              </a:ext>
            </a:extLst>
          </p:cNvPr>
          <p:cNvSpPr txBox="1"/>
          <p:nvPr/>
        </p:nvSpPr>
        <p:spPr>
          <a:xfrm>
            <a:off x="9955068" y="2049778"/>
            <a:ext cx="652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2025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059CE9-310D-4406-AE93-8AFB7F8F8138}"/>
              </a:ext>
            </a:extLst>
          </p:cNvPr>
          <p:cNvSpPr txBox="1"/>
          <p:nvPr/>
        </p:nvSpPr>
        <p:spPr>
          <a:xfrm>
            <a:off x="1585106" y="3069453"/>
            <a:ext cx="640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Alive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EC666C6-7641-4EC7-BB20-445449D87D1F}"/>
              </a:ext>
            </a:extLst>
          </p:cNvPr>
          <p:cNvSpPr txBox="1"/>
          <p:nvPr/>
        </p:nvSpPr>
        <p:spPr>
          <a:xfrm>
            <a:off x="1567954" y="4079288"/>
            <a:ext cx="67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Dead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3CEB22D-EFA8-4628-A067-E06D340A9184}"/>
              </a:ext>
            </a:extLst>
          </p:cNvPr>
          <p:cNvCxnSpPr>
            <a:stCxn id="4" idx="6"/>
            <a:endCxn id="5" idx="2"/>
          </p:cNvCxnSpPr>
          <p:nvPr/>
        </p:nvCxnSpPr>
        <p:spPr>
          <a:xfrm>
            <a:off x="3174208" y="3254120"/>
            <a:ext cx="471995" cy="1"/>
          </a:xfrm>
          <a:prstGeom prst="straightConnector1">
            <a:avLst/>
          </a:prstGeom>
          <a:ln w="571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AB2F538-7D04-4B85-8EE6-DC3A2DD5D3D8}"/>
              </a:ext>
            </a:extLst>
          </p:cNvPr>
          <p:cNvCxnSpPr>
            <a:cxnSpLocks/>
            <a:stCxn id="5" idx="6"/>
            <a:endCxn id="6" idx="2"/>
          </p:cNvCxnSpPr>
          <p:nvPr/>
        </p:nvCxnSpPr>
        <p:spPr>
          <a:xfrm>
            <a:off x="4241007" y="3254121"/>
            <a:ext cx="471995" cy="0"/>
          </a:xfrm>
          <a:prstGeom prst="straightConnector1">
            <a:avLst/>
          </a:prstGeom>
          <a:ln w="571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1D0F890-EB4A-4122-A0F5-F3496D3134B2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 flipV="1">
            <a:off x="5307806" y="3254120"/>
            <a:ext cx="471995" cy="1"/>
          </a:xfrm>
          <a:prstGeom prst="straightConnector1">
            <a:avLst/>
          </a:prstGeom>
          <a:ln w="571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C6896A7-418A-4C40-81D2-F0D24296F6CB}"/>
              </a:ext>
            </a:extLst>
          </p:cNvPr>
          <p:cNvCxnSpPr>
            <a:cxnSpLocks/>
            <a:stCxn id="8" idx="6"/>
            <a:endCxn id="9" idx="2"/>
          </p:cNvCxnSpPr>
          <p:nvPr/>
        </p:nvCxnSpPr>
        <p:spPr>
          <a:xfrm>
            <a:off x="7423649" y="4263955"/>
            <a:ext cx="471995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71E17B4-5AAA-4602-9B76-15C2D9A50ED0}"/>
              </a:ext>
            </a:extLst>
          </p:cNvPr>
          <p:cNvCxnSpPr>
            <a:cxnSpLocks/>
            <a:stCxn id="9" idx="6"/>
            <a:endCxn id="10" idx="2"/>
          </p:cNvCxnSpPr>
          <p:nvPr/>
        </p:nvCxnSpPr>
        <p:spPr>
          <a:xfrm>
            <a:off x="8490448" y="4263956"/>
            <a:ext cx="47199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EB5C76B-DDAD-4C24-A951-49D3AF208551}"/>
              </a:ext>
            </a:extLst>
          </p:cNvPr>
          <p:cNvCxnSpPr>
            <a:cxnSpLocks/>
            <a:stCxn id="10" idx="6"/>
            <a:endCxn id="11" idx="2"/>
          </p:cNvCxnSpPr>
          <p:nvPr/>
        </p:nvCxnSpPr>
        <p:spPr>
          <a:xfrm flipV="1">
            <a:off x="9557247" y="4263955"/>
            <a:ext cx="471995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BD0EB24-AA53-4B29-9BBC-59100C8BC7CC}"/>
              </a:ext>
            </a:extLst>
          </p:cNvPr>
          <p:cNvCxnSpPr>
            <a:cxnSpLocks/>
            <a:stCxn id="7" idx="5"/>
            <a:endCxn id="8" idx="1"/>
          </p:cNvCxnSpPr>
          <p:nvPr/>
        </p:nvCxnSpPr>
        <p:spPr>
          <a:xfrm>
            <a:off x="6287498" y="3470692"/>
            <a:ext cx="628454" cy="576690"/>
          </a:xfrm>
          <a:prstGeom prst="straightConnector1">
            <a:avLst/>
          </a:prstGeom>
          <a:ln w="571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AEDCBBC0-7896-413D-9F28-F205E43B3433}"/>
              </a:ext>
            </a:extLst>
          </p:cNvPr>
          <p:cNvSpPr txBox="1"/>
          <p:nvPr/>
        </p:nvSpPr>
        <p:spPr>
          <a:xfrm>
            <a:off x="3230508" y="2546982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Φ</a:t>
            </a:r>
            <a:endParaRPr lang="en-GB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77FF19F-4EDD-4AA1-843F-8CBC7917C410}"/>
              </a:ext>
            </a:extLst>
          </p:cNvPr>
          <p:cNvSpPr txBox="1"/>
          <p:nvPr/>
        </p:nvSpPr>
        <p:spPr>
          <a:xfrm>
            <a:off x="4297307" y="2546982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Φ</a:t>
            </a:r>
            <a:endParaRPr lang="en-GB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01B88D2-BB88-421F-A0AB-591C9EB67126}"/>
              </a:ext>
            </a:extLst>
          </p:cNvPr>
          <p:cNvSpPr txBox="1"/>
          <p:nvPr/>
        </p:nvSpPr>
        <p:spPr>
          <a:xfrm>
            <a:off x="5315824" y="2546865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Φ</a:t>
            </a:r>
            <a:endParaRPr lang="en-GB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C4613F4-B47A-4355-B4D4-8DFE9D935DB4}"/>
              </a:ext>
            </a:extLst>
          </p:cNvPr>
          <p:cNvSpPr txBox="1"/>
          <p:nvPr/>
        </p:nvSpPr>
        <p:spPr>
          <a:xfrm>
            <a:off x="6382623" y="2546865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(1-</a:t>
            </a:r>
            <a:r>
              <a:rPr lang="el-GR" dirty="0"/>
              <a:t>Φ</a:t>
            </a:r>
            <a:r>
              <a:rPr lang="en-GB" dirty="0"/>
              <a:t>)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1A60786A-7399-4B6B-A047-84CEF1844EB4}"/>
              </a:ext>
            </a:extLst>
          </p:cNvPr>
          <p:cNvGrpSpPr/>
          <p:nvPr/>
        </p:nvGrpSpPr>
        <p:grpSpPr>
          <a:xfrm>
            <a:off x="3410205" y="5797122"/>
            <a:ext cx="6381907" cy="369332"/>
            <a:chOff x="3410205" y="5797122"/>
            <a:chExt cx="6381907" cy="369332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E631661E-2F7D-4579-8FFC-F7D5F23C5FD8}"/>
                </a:ext>
              </a:extLst>
            </p:cNvPr>
            <p:cNvSpPr txBox="1"/>
            <p:nvPr/>
          </p:nvSpPr>
          <p:spPr>
            <a:xfrm>
              <a:off x="3410205" y="5797122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dirty="0"/>
                <a:t>Φ</a:t>
              </a:r>
              <a:endParaRPr lang="en-GB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9F8D9A4-D211-441E-AA02-9F47539ED448}"/>
                </a:ext>
              </a:extLst>
            </p:cNvPr>
            <p:cNvSpPr txBox="1"/>
            <p:nvPr/>
          </p:nvSpPr>
          <p:spPr>
            <a:xfrm>
              <a:off x="3876134" y="5797122"/>
              <a:ext cx="59159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Survival probability (i.e. the probability of the biased coin flip)</a:t>
              </a:r>
            </a:p>
          </p:txBody>
        </p:sp>
      </p:grpSp>
      <p:pic>
        <p:nvPicPr>
          <p:cNvPr id="56" name="Content Placeholder 4">
            <a:extLst>
              <a:ext uri="{FF2B5EF4-FFF2-40B4-BE49-F238E27FC236}">
                <a16:creationId xmlns:a16="http://schemas.microsoft.com/office/drawing/2014/main" id="{6D0A5301-EF23-4620-81F5-1494A13FD6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9251" b="33212"/>
          <a:stretch/>
        </p:blipFill>
        <p:spPr>
          <a:xfrm>
            <a:off x="9744373" y="-18719"/>
            <a:ext cx="2447627" cy="2068497"/>
          </a:xfrm>
        </p:spPr>
      </p:pic>
      <p:sp>
        <p:nvSpPr>
          <p:cNvPr id="57" name="Google Shape;57;p13">
            <a:extLst>
              <a:ext uri="{FF2B5EF4-FFF2-40B4-BE49-F238E27FC236}">
                <a16:creationId xmlns:a16="http://schemas.microsoft.com/office/drawing/2014/main" id="{D7C6417F-2DD6-452D-BA6A-C04FA9FFFBDB}"/>
              </a:ext>
            </a:extLst>
          </p:cNvPr>
          <p:cNvSpPr/>
          <p:nvPr/>
        </p:nvSpPr>
        <p:spPr>
          <a:xfrm>
            <a:off x="3606637" y="1015529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330537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  <p:bldP spid="14" grpId="0"/>
      <p:bldP spid="15" grpId="0"/>
      <p:bldP spid="17" grpId="0"/>
      <p:bldP spid="18" grpId="0"/>
      <p:bldP spid="19" grpId="0"/>
      <p:bldP spid="20" grpId="0"/>
      <p:bldP spid="22" grpId="0"/>
      <p:bldP spid="23" grpId="0"/>
      <p:bldP spid="50" grpId="0"/>
      <p:bldP spid="51" grpId="0"/>
      <p:bldP spid="52" grpId="0"/>
      <p:bldP spid="5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9D259B8-E4AF-462B-9381-182DE0F09D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27575"/>
          </a:xfrm>
        </p:spPr>
        <p:txBody>
          <a:bodyPr>
            <a:normAutofit lnSpcReduction="10000"/>
          </a:bodyPr>
          <a:lstStyle/>
          <a:p>
            <a:r>
              <a:rPr lang="en-GB" dirty="0"/>
              <a:t>Animals can transition from one state to another</a:t>
            </a:r>
          </a:p>
          <a:p>
            <a:pPr lvl="1"/>
            <a:r>
              <a:rPr lang="en-GB" dirty="0"/>
              <a:t>I.e. from an alive state to a dead state</a:t>
            </a:r>
          </a:p>
          <a:p>
            <a:pPr lvl="2"/>
            <a:r>
              <a:rPr lang="en-GB" dirty="0"/>
              <a:t>But never dead to alive (finger’s crossed)</a:t>
            </a:r>
          </a:p>
          <a:p>
            <a:r>
              <a:rPr lang="en-GB" dirty="0"/>
              <a:t>Open CMR models are called state-space models</a:t>
            </a:r>
          </a:p>
          <a:p>
            <a:r>
              <a:rPr lang="en-GB" dirty="0"/>
              <a:t>Data is very similar to closed CMR, e.g.,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Could be written as 11110000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476EBD-766A-4DC5-A9DC-24C96D858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A state-space model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DB06179-5B53-47EB-B9F0-EC93C5F47098}"/>
              </a:ext>
            </a:extLst>
          </p:cNvPr>
          <p:cNvGrpSpPr/>
          <p:nvPr/>
        </p:nvGrpSpPr>
        <p:grpSpPr>
          <a:xfrm>
            <a:off x="1129417" y="3921758"/>
            <a:ext cx="5584686" cy="1455422"/>
            <a:chOff x="1567954" y="2049778"/>
            <a:chExt cx="9056092" cy="2520457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821497A-728E-460F-8F33-1E6B4C79DFF3}"/>
                </a:ext>
              </a:extLst>
            </p:cNvPr>
            <p:cNvSpPr/>
            <p:nvPr/>
          </p:nvSpPr>
          <p:spPr>
            <a:xfrm>
              <a:off x="2579404" y="2947840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702291D-CB23-4DB5-81CA-078649E3DFEB}"/>
                </a:ext>
              </a:extLst>
            </p:cNvPr>
            <p:cNvSpPr/>
            <p:nvPr/>
          </p:nvSpPr>
          <p:spPr>
            <a:xfrm>
              <a:off x="3646203" y="2947841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139AC63-CC53-4C20-828F-114D3A9C9764}"/>
                </a:ext>
              </a:extLst>
            </p:cNvPr>
            <p:cNvSpPr/>
            <p:nvPr/>
          </p:nvSpPr>
          <p:spPr>
            <a:xfrm>
              <a:off x="4713002" y="2947841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BC805AE-E85C-4DA1-AD00-D1671E81AAC4}"/>
                </a:ext>
              </a:extLst>
            </p:cNvPr>
            <p:cNvSpPr/>
            <p:nvPr/>
          </p:nvSpPr>
          <p:spPr>
            <a:xfrm>
              <a:off x="5779801" y="2947840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5A3540D-E559-4683-A43E-ABE397A73DD5}"/>
                </a:ext>
              </a:extLst>
            </p:cNvPr>
            <p:cNvSpPr/>
            <p:nvPr/>
          </p:nvSpPr>
          <p:spPr>
            <a:xfrm>
              <a:off x="6828845" y="3957675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7649D2E-0242-490A-B3C6-0ED9B4A1E4B3}"/>
                </a:ext>
              </a:extLst>
            </p:cNvPr>
            <p:cNvSpPr/>
            <p:nvPr/>
          </p:nvSpPr>
          <p:spPr>
            <a:xfrm>
              <a:off x="7895644" y="3957676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E8EEDF8-A8E2-4DF0-81BA-91BBE38CFFCD}"/>
                </a:ext>
              </a:extLst>
            </p:cNvPr>
            <p:cNvSpPr/>
            <p:nvPr/>
          </p:nvSpPr>
          <p:spPr>
            <a:xfrm>
              <a:off x="8962443" y="3957676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F23DE9D-01AF-4B16-80CB-EEFA3811FCA9}"/>
                </a:ext>
              </a:extLst>
            </p:cNvPr>
            <p:cNvSpPr/>
            <p:nvPr/>
          </p:nvSpPr>
          <p:spPr>
            <a:xfrm>
              <a:off x="10029242" y="3957675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479ABC7-9E12-44B0-8D3A-CBE4E93BE14E}"/>
                </a:ext>
              </a:extLst>
            </p:cNvPr>
            <p:cNvSpPr txBox="1"/>
            <p:nvPr/>
          </p:nvSpPr>
          <p:spPr>
            <a:xfrm>
              <a:off x="2555378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2018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79ED469-7626-4AAF-A93C-91CF30848852}"/>
                </a:ext>
              </a:extLst>
            </p:cNvPr>
            <p:cNvSpPr txBox="1"/>
            <p:nvPr/>
          </p:nvSpPr>
          <p:spPr>
            <a:xfrm>
              <a:off x="3617232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2019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C085E81-901A-4D45-9209-853CE004C030}"/>
                </a:ext>
              </a:extLst>
            </p:cNvPr>
            <p:cNvSpPr txBox="1"/>
            <p:nvPr/>
          </p:nvSpPr>
          <p:spPr>
            <a:xfrm>
              <a:off x="4684031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2020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32379F3-0B79-4098-A01F-337C7CD24269}"/>
                </a:ext>
              </a:extLst>
            </p:cNvPr>
            <p:cNvSpPr txBox="1"/>
            <p:nvPr/>
          </p:nvSpPr>
          <p:spPr>
            <a:xfrm>
              <a:off x="5750830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8E06E1F-960B-473E-8622-96195725B5F0}"/>
                </a:ext>
              </a:extLst>
            </p:cNvPr>
            <p:cNvSpPr txBox="1"/>
            <p:nvPr/>
          </p:nvSpPr>
          <p:spPr>
            <a:xfrm>
              <a:off x="6759616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DA01BDD-ACFF-44F3-90EE-A198F83D4CA0}"/>
                </a:ext>
              </a:extLst>
            </p:cNvPr>
            <p:cNvSpPr txBox="1"/>
            <p:nvPr/>
          </p:nvSpPr>
          <p:spPr>
            <a:xfrm>
              <a:off x="7821470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44F3341-7E66-4B83-8636-ADCBD43E789F}"/>
                </a:ext>
              </a:extLst>
            </p:cNvPr>
            <p:cNvSpPr txBox="1"/>
            <p:nvPr/>
          </p:nvSpPr>
          <p:spPr>
            <a:xfrm>
              <a:off x="8888269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2024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349757E-7798-4272-A2E5-8696E47D106C}"/>
                </a:ext>
              </a:extLst>
            </p:cNvPr>
            <p:cNvSpPr txBox="1"/>
            <p:nvPr/>
          </p:nvSpPr>
          <p:spPr>
            <a:xfrm>
              <a:off x="9955068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2025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4952DA3-CF12-49F0-87D7-BC9CC2B420FE}"/>
                </a:ext>
              </a:extLst>
            </p:cNvPr>
            <p:cNvSpPr txBox="1"/>
            <p:nvPr/>
          </p:nvSpPr>
          <p:spPr>
            <a:xfrm>
              <a:off x="1585106" y="3069453"/>
              <a:ext cx="6408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Alive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BD2FB7E-843C-4313-B654-F9E12CEAC5F1}"/>
                </a:ext>
              </a:extLst>
            </p:cNvPr>
            <p:cNvSpPr txBox="1"/>
            <p:nvPr/>
          </p:nvSpPr>
          <p:spPr>
            <a:xfrm>
              <a:off x="1567954" y="4079288"/>
              <a:ext cx="6751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Dead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B4B7016-72B1-457D-A4C3-6B71C871D281}"/>
                </a:ext>
              </a:extLst>
            </p:cNvPr>
            <p:cNvCxnSpPr>
              <a:stCxn id="8" idx="6"/>
              <a:endCxn id="9" idx="2"/>
            </p:cNvCxnSpPr>
            <p:nvPr/>
          </p:nvCxnSpPr>
          <p:spPr>
            <a:xfrm>
              <a:off x="3174208" y="3254120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3BA1C679-F8C0-49E6-BB84-A7A3344EC5D8}"/>
                </a:ext>
              </a:extLst>
            </p:cNvPr>
            <p:cNvCxnSpPr>
              <a:cxnSpLocks/>
              <a:stCxn id="9" idx="6"/>
              <a:endCxn id="10" idx="2"/>
            </p:cNvCxnSpPr>
            <p:nvPr/>
          </p:nvCxnSpPr>
          <p:spPr>
            <a:xfrm>
              <a:off x="4241007" y="3254121"/>
              <a:ext cx="471995" cy="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6D457E9-839C-4E0A-AF33-58BC0F098E5B}"/>
                </a:ext>
              </a:extLst>
            </p:cNvPr>
            <p:cNvCxnSpPr>
              <a:cxnSpLocks/>
              <a:stCxn id="10" idx="6"/>
              <a:endCxn id="11" idx="2"/>
            </p:cNvCxnSpPr>
            <p:nvPr/>
          </p:nvCxnSpPr>
          <p:spPr>
            <a:xfrm flipV="1">
              <a:off x="5307806" y="3254120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EC2A6E98-BB51-4B91-AA93-CFDB954F74DB}"/>
                </a:ext>
              </a:extLst>
            </p:cNvPr>
            <p:cNvCxnSpPr>
              <a:cxnSpLocks/>
              <a:stCxn id="12" idx="6"/>
              <a:endCxn id="13" idx="2"/>
            </p:cNvCxnSpPr>
            <p:nvPr/>
          </p:nvCxnSpPr>
          <p:spPr>
            <a:xfrm>
              <a:off x="7423649" y="4263955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5F0218BE-7580-478F-9283-2E0913E7DBDE}"/>
                </a:ext>
              </a:extLst>
            </p:cNvPr>
            <p:cNvCxnSpPr>
              <a:cxnSpLocks/>
              <a:stCxn id="13" idx="6"/>
              <a:endCxn id="14" idx="2"/>
            </p:cNvCxnSpPr>
            <p:nvPr/>
          </p:nvCxnSpPr>
          <p:spPr>
            <a:xfrm>
              <a:off x="8490448" y="4263956"/>
              <a:ext cx="471995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9AAAE8B2-7437-4BD7-8EE8-164FCC541D11}"/>
                </a:ext>
              </a:extLst>
            </p:cNvPr>
            <p:cNvCxnSpPr>
              <a:cxnSpLocks/>
              <a:stCxn id="14" idx="6"/>
              <a:endCxn id="15" idx="2"/>
            </p:cNvCxnSpPr>
            <p:nvPr/>
          </p:nvCxnSpPr>
          <p:spPr>
            <a:xfrm flipV="1">
              <a:off x="9557247" y="4263955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6A26D89D-6DA0-4E4E-8DD5-B910BE3CA590}"/>
                </a:ext>
              </a:extLst>
            </p:cNvPr>
            <p:cNvCxnSpPr>
              <a:cxnSpLocks/>
              <a:stCxn id="11" idx="5"/>
              <a:endCxn id="12" idx="1"/>
            </p:cNvCxnSpPr>
            <p:nvPr/>
          </p:nvCxnSpPr>
          <p:spPr>
            <a:xfrm>
              <a:off x="6287498" y="3470692"/>
              <a:ext cx="628454" cy="57669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6EC80B5-3926-4B0E-9767-DA2B4A1C9146}"/>
                </a:ext>
              </a:extLst>
            </p:cNvPr>
            <p:cNvSpPr txBox="1"/>
            <p:nvPr/>
          </p:nvSpPr>
          <p:spPr>
            <a:xfrm>
              <a:off x="3230508" y="2546982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dirty="0"/>
                <a:t>Φ</a:t>
              </a:r>
              <a:endParaRPr lang="en-GB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A666010-E9FB-43B7-BC4A-B73C67EA51C5}"/>
                </a:ext>
              </a:extLst>
            </p:cNvPr>
            <p:cNvSpPr txBox="1"/>
            <p:nvPr/>
          </p:nvSpPr>
          <p:spPr>
            <a:xfrm>
              <a:off x="4297307" y="2546982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dirty="0"/>
                <a:t>Φ</a:t>
              </a:r>
              <a:endParaRPr lang="en-GB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74CA017-C834-4E06-A16D-80064BE86AAE}"/>
                </a:ext>
              </a:extLst>
            </p:cNvPr>
            <p:cNvSpPr txBox="1"/>
            <p:nvPr/>
          </p:nvSpPr>
          <p:spPr>
            <a:xfrm>
              <a:off x="5315824" y="2546865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dirty="0"/>
                <a:t>Φ</a:t>
              </a:r>
              <a:endParaRPr lang="en-GB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E4E6653-8A1E-4548-AC19-83D926E26FF7}"/>
                </a:ext>
              </a:extLst>
            </p:cNvPr>
            <p:cNvSpPr txBox="1"/>
            <p:nvPr/>
          </p:nvSpPr>
          <p:spPr>
            <a:xfrm>
              <a:off x="6382623" y="2546865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dirty="0"/>
                <a:t>Φ</a:t>
              </a:r>
              <a:endParaRPr lang="en-GB" dirty="0"/>
            </a:p>
          </p:txBody>
        </p:sp>
      </p:grpSp>
      <p:sp>
        <p:nvSpPr>
          <p:cNvPr id="38" name="Google Shape;57;p13">
            <a:extLst>
              <a:ext uri="{FF2B5EF4-FFF2-40B4-BE49-F238E27FC236}">
                <a16:creationId xmlns:a16="http://schemas.microsoft.com/office/drawing/2014/main" id="{11B927D2-28A1-4C73-B6FF-BC22A26C54DA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3F5743D3-46F8-40AD-B2C4-E7B481326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1982" y="1420764"/>
            <a:ext cx="3476837" cy="5215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399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46B86-751C-491B-B43A-9072778E6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How do we calculate survival?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4A4528-90E7-438B-8933-8FE724BD6FE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96745"/>
                <a:ext cx="6304280" cy="4351338"/>
              </a:xfrm>
            </p:spPr>
            <p:txBody>
              <a:bodyPr>
                <a:normAutofit/>
              </a:bodyPr>
              <a:lstStyle/>
              <a:p>
                <a:r>
                  <a:rPr lang="en-GB" dirty="0"/>
                  <a:t>Number of years alive / total years</a:t>
                </a:r>
              </a:p>
              <a:p>
                <a:endParaRPr lang="en-GB" dirty="0"/>
              </a:p>
              <a:p>
                <a:endParaRPr lang="en-GB" dirty="0"/>
              </a:p>
              <a:p>
                <a:endParaRPr lang="en-GB" dirty="0"/>
              </a:p>
              <a:p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4 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𝑦𝑒𝑎𝑟𝑠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𝑎𝑙𝑖𝑣𝑒</m:t>
                          </m:r>
                        </m:num>
                        <m:den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8 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𝑡𝑜𝑡𝑎𝑙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𝑦𝑒𝑎𝑟𝑠</m:t>
                          </m:r>
                        </m:den>
                      </m:f>
                      <m:r>
                        <a:rPr lang="en-GB" i="1">
                          <a:latin typeface="Cambria Math" panose="02040503050406030204" pitchFamily="18" charset="0"/>
                        </a:rPr>
                        <m:t>=5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n-GB" dirty="0"/>
              </a:p>
              <a:p>
                <a:r>
                  <a:rPr lang="en-GB" dirty="0"/>
                  <a:t>Based on this we might think;</a:t>
                </a:r>
              </a:p>
              <a:p>
                <a:pPr lvl="1"/>
                <a:r>
                  <a:rPr lang="en-GB" dirty="0"/>
                  <a:t>There is a 50% survival chance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4A4528-90E7-438B-8933-8FE724BD6FE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96745"/>
                <a:ext cx="6304280" cy="4351338"/>
              </a:xfrm>
              <a:blipFill>
                <a:blip r:embed="rId2"/>
                <a:stretch>
                  <a:fillRect l="-1741" t="-2241" b="-14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360C7257-50F1-4E6F-AC8B-6B15DE0B6021}"/>
              </a:ext>
            </a:extLst>
          </p:cNvPr>
          <p:cNvGrpSpPr/>
          <p:nvPr/>
        </p:nvGrpSpPr>
        <p:grpSpPr>
          <a:xfrm>
            <a:off x="1271657" y="2387598"/>
            <a:ext cx="5584686" cy="1455422"/>
            <a:chOff x="1567954" y="2049778"/>
            <a:chExt cx="9056092" cy="2520457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8FE141E-7BAD-49DE-907E-9174ED20301C}"/>
                </a:ext>
              </a:extLst>
            </p:cNvPr>
            <p:cNvSpPr/>
            <p:nvPr/>
          </p:nvSpPr>
          <p:spPr>
            <a:xfrm>
              <a:off x="2579404" y="2947840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F19D536-C0C4-4F53-947F-A80557CCFDCF}"/>
                </a:ext>
              </a:extLst>
            </p:cNvPr>
            <p:cNvSpPr/>
            <p:nvPr/>
          </p:nvSpPr>
          <p:spPr>
            <a:xfrm>
              <a:off x="3646203" y="2947841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5691877-3F3E-441D-92CD-AEC2378FF5CD}"/>
                </a:ext>
              </a:extLst>
            </p:cNvPr>
            <p:cNvSpPr/>
            <p:nvPr/>
          </p:nvSpPr>
          <p:spPr>
            <a:xfrm>
              <a:off x="4713002" y="2947841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20015DD-1F02-4BD9-BDE8-A7F57F17A9FB}"/>
                </a:ext>
              </a:extLst>
            </p:cNvPr>
            <p:cNvSpPr/>
            <p:nvPr/>
          </p:nvSpPr>
          <p:spPr>
            <a:xfrm>
              <a:off x="5779801" y="2947840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4B3E14C-4CE5-4C46-BF26-8CF69B616C55}"/>
                </a:ext>
              </a:extLst>
            </p:cNvPr>
            <p:cNvSpPr/>
            <p:nvPr/>
          </p:nvSpPr>
          <p:spPr>
            <a:xfrm>
              <a:off x="6828845" y="3957675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D65B9F2-69F7-4AF8-B697-7C578A7806B4}"/>
                </a:ext>
              </a:extLst>
            </p:cNvPr>
            <p:cNvSpPr/>
            <p:nvPr/>
          </p:nvSpPr>
          <p:spPr>
            <a:xfrm>
              <a:off x="7895644" y="3957676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19BF2E6C-9B86-4B3C-A687-6B37ED171EA4}"/>
                </a:ext>
              </a:extLst>
            </p:cNvPr>
            <p:cNvSpPr/>
            <p:nvPr/>
          </p:nvSpPr>
          <p:spPr>
            <a:xfrm>
              <a:off x="8962443" y="3957676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EE36D8F-93BB-4658-89A7-85DEB9BA0CFF}"/>
                </a:ext>
              </a:extLst>
            </p:cNvPr>
            <p:cNvSpPr/>
            <p:nvPr/>
          </p:nvSpPr>
          <p:spPr>
            <a:xfrm>
              <a:off x="10029242" y="3957675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79C7C67-B610-47D4-BD4E-EDB4956352D4}"/>
                </a:ext>
              </a:extLst>
            </p:cNvPr>
            <p:cNvSpPr txBox="1"/>
            <p:nvPr/>
          </p:nvSpPr>
          <p:spPr>
            <a:xfrm>
              <a:off x="2555378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2018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BD25EB8-801A-466C-80B8-45DE57FFEEDE}"/>
                </a:ext>
              </a:extLst>
            </p:cNvPr>
            <p:cNvSpPr txBox="1"/>
            <p:nvPr/>
          </p:nvSpPr>
          <p:spPr>
            <a:xfrm>
              <a:off x="3617232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2019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59C7CB-A8F4-4CD3-B4E4-825C10E85C1B}"/>
                </a:ext>
              </a:extLst>
            </p:cNvPr>
            <p:cNvSpPr txBox="1"/>
            <p:nvPr/>
          </p:nvSpPr>
          <p:spPr>
            <a:xfrm>
              <a:off x="4684031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2020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FE85F5B-74C2-48BC-9721-C2914EFE9EBD}"/>
                </a:ext>
              </a:extLst>
            </p:cNvPr>
            <p:cNvSpPr txBox="1"/>
            <p:nvPr/>
          </p:nvSpPr>
          <p:spPr>
            <a:xfrm>
              <a:off x="5750830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2021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7F23924-7FAA-47E3-B0F4-F185791D4B27}"/>
                </a:ext>
              </a:extLst>
            </p:cNvPr>
            <p:cNvSpPr txBox="1"/>
            <p:nvPr/>
          </p:nvSpPr>
          <p:spPr>
            <a:xfrm>
              <a:off x="6759616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2022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1FF33AD-AA85-4F46-8F23-F3794D824DD6}"/>
                </a:ext>
              </a:extLst>
            </p:cNvPr>
            <p:cNvSpPr txBox="1"/>
            <p:nvPr/>
          </p:nvSpPr>
          <p:spPr>
            <a:xfrm>
              <a:off x="7821470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2023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92EDCBB-D32C-4FC5-B13C-3AC9DD66F937}"/>
                </a:ext>
              </a:extLst>
            </p:cNvPr>
            <p:cNvSpPr txBox="1"/>
            <p:nvPr/>
          </p:nvSpPr>
          <p:spPr>
            <a:xfrm>
              <a:off x="8888269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2024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48047B9-8C10-4018-80DC-93943E53F4E3}"/>
                </a:ext>
              </a:extLst>
            </p:cNvPr>
            <p:cNvSpPr txBox="1"/>
            <p:nvPr/>
          </p:nvSpPr>
          <p:spPr>
            <a:xfrm>
              <a:off x="9955068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2025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029A618-F19C-41D9-8AB5-EAAAF0B369EC}"/>
                </a:ext>
              </a:extLst>
            </p:cNvPr>
            <p:cNvSpPr txBox="1"/>
            <p:nvPr/>
          </p:nvSpPr>
          <p:spPr>
            <a:xfrm>
              <a:off x="1585106" y="3069453"/>
              <a:ext cx="6408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Alive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B40DDAD-1DD9-4D08-BB90-D4773C6D7311}"/>
                </a:ext>
              </a:extLst>
            </p:cNvPr>
            <p:cNvSpPr txBox="1"/>
            <p:nvPr/>
          </p:nvSpPr>
          <p:spPr>
            <a:xfrm>
              <a:off x="1567954" y="4079288"/>
              <a:ext cx="6751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Dead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EA18E4D-FC32-479D-ACF2-794B7C8A3F8D}"/>
                </a:ext>
              </a:extLst>
            </p:cNvPr>
            <p:cNvCxnSpPr>
              <a:stCxn id="5" idx="6"/>
              <a:endCxn id="6" idx="2"/>
            </p:cNvCxnSpPr>
            <p:nvPr/>
          </p:nvCxnSpPr>
          <p:spPr>
            <a:xfrm>
              <a:off x="3174208" y="3254120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157E2BF7-4BFD-4147-9ACE-7CB13110FC6B}"/>
                </a:ext>
              </a:extLst>
            </p:cNvPr>
            <p:cNvCxnSpPr>
              <a:cxnSpLocks/>
              <a:stCxn id="6" idx="6"/>
              <a:endCxn id="7" idx="2"/>
            </p:cNvCxnSpPr>
            <p:nvPr/>
          </p:nvCxnSpPr>
          <p:spPr>
            <a:xfrm>
              <a:off x="4241007" y="3254121"/>
              <a:ext cx="471995" cy="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12306A50-A7D4-4B9D-AB10-49DD4603B0B1}"/>
                </a:ext>
              </a:extLst>
            </p:cNvPr>
            <p:cNvCxnSpPr>
              <a:cxnSpLocks/>
              <a:stCxn id="7" idx="6"/>
              <a:endCxn id="8" idx="2"/>
            </p:cNvCxnSpPr>
            <p:nvPr/>
          </p:nvCxnSpPr>
          <p:spPr>
            <a:xfrm flipV="1">
              <a:off x="5307806" y="3254120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EF5D47A5-C774-4E92-AA31-6F43E5E1A6F0}"/>
                </a:ext>
              </a:extLst>
            </p:cNvPr>
            <p:cNvCxnSpPr>
              <a:cxnSpLocks/>
              <a:stCxn id="9" idx="6"/>
              <a:endCxn id="10" idx="2"/>
            </p:cNvCxnSpPr>
            <p:nvPr/>
          </p:nvCxnSpPr>
          <p:spPr>
            <a:xfrm>
              <a:off x="7423649" y="4263955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F19F10EA-302A-4572-8266-F06371A3F290}"/>
                </a:ext>
              </a:extLst>
            </p:cNvPr>
            <p:cNvCxnSpPr>
              <a:cxnSpLocks/>
              <a:stCxn id="10" idx="6"/>
              <a:endCxn id="11" idx="2"/>
            </p:cNvCxnSpPr>
            <p:nvPr/>
          </p:nvCxnSpPr>
          <p:spPr>
            <a:xfrm>
              <a:off x="8490448" y="4263956"/>
              <a:ext cx="471995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8BE23679-8AAC-4B37-93CB-210CEF6B40B1}"/>
                </a:ext>
              </a:extLst>
            </p:cNvPr>
            <p:cNvCxnSpPr>
              <a:cxnSpLocks/>
              <a:stCxn id="11" idx="6"/>
              <a:endCxn id="12" idx="2"/>
            </p:cNvCxnSpPr>
            <p:nvPr/>
          </p:nvCxnSpPr>
          <p:spPr>
            <a:xfrm flipV="1">
              <a:off x="9557247" y="4263955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801BE66-B2FD-4613-9A1C-3F3154000153}"/>
                </a:ext>
              </a:extLst>
            </p:cNvPr>
            <p:cNvCxnSpPr>
              <a:cxnSpLocks/>
              <a:stCxn id="8" idx="5"/>
              <a:endCxn id="9" idx="1"/>
            </p:cNvCxnSpPr>
            <p:nvPr/>
          </p:nvCxnSpPr>
          <p:spPr>
            <a:xfrm>
              <a:off x="6287498" y="3470692"/>
              <a:ext cx="628454" cy="57669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150753F-9537-4D66-8723-C62FBF29EF49}"/>
                </a:ext>
              </a:extLst>
            </p:cNvPr>
            <p:cNvSpPr txBox="1"/>
            <p:nvPr/>
          </p:nvSpPr>
          <p:spPr>
            <a:xfrm>
              <a:off x="3230508" y="2546982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dirty="0"/>
                <a:t>Φ</a:t>
              </a:r>
              <a:endParaRPr lang="en-GB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DFEDB8E-C959-4164-9874-75402B9B4712}"/>
                </a:ext>
              </a:extLst>
            </p:cNvPr>
            <p:cNvSpPr txBox="1"/>
            <p:nvPr/>
          </p:nvSpPr>
          <p:spPr>
            <a:xfrm>
              <a:off x="4297307" y="2546982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dirty="0"/>
                <a:t>Φ</a:t>
              </a:r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CA65D7A-25B2-4A14-AC24-003578739B9E}"/>
                </a:ext>
              </a:extLst>
            </p:cNvPr>
            <p:cNvSpPr txBox="1"/>
            <p:nvPr/>
          </p:nvSpPr>
          <p:spPr>
            <a:xfrm>
              <a:off x="5315824" y="2546865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dirty="0"/>
                <a:t>Φ</a:t>
              </a:r>
              <a:endParaRPr lang="en-GB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DADB97C-2015-4241-9B99-4693D32C3612}"/>
                </a:ext>
              </a:extLst>
            </p:cNvPr>
            <p:cNvSpPr txBox="1"/>
            <p:nvPr/>
          </p:nvSpPr>
          <p:spPr>
            <a:xfrm>
              <a:off x="6382623" y="2546865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dirty="0"/>
                <a:t>Φ</a:t>
              </a:r>
              <a:endParaRPr lang="en-GB" dirty="0"/>
            </a:p>
          </p:txBody>
        </p:sp>
      </p:grpSp>
      <p:sp>
        <p:nvSpPr>
          <p:cNvPr id="38" name="Google Shape;57;p13">
            <a:extLst>
              <a:ext uri="{FF2B5EF4-FFF2-40B4-BE49-F238E27FC236}">
                <a16:creationId xmlns:a16="http://schemas.microsoft.com/office/drawing/2014/main" id="{6EAC3B76-59E5-48C5-9447-11B764E03B78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96AB1F0C-B7C5-4B39-B2BF-7C38CF018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1982" y="1420764"/>
            <a:ext cx="3476837" cy="5215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084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51436-28FB-477B-8A31-E2AFA228C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Lots of problems with this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75A48-B8CC-44B1-B5AD-8D56EE3844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184" y="1612603"/>
            <a:ext cx="5076495" cy="4351338"/>
          </a:xfrm>
        </p:spPr>
        <p:txBody>
          <a:bodyPr/>
          <a:lstStyle/>
          <a:p>
            <a:r>
              <a:rPr lang="en-GB" dirty="0"/>
              <a:t>Survival (</a:t>
            </a:r>
            <a:r>
              <a:rPr lang="el-GR" dirty="0"/>
              <a:t>Φ</a:t>
            </a:r>
            <a:r>
              <a:rPr lang="en-GB" dirty="0"/>
              <a:t>)</a:t>
            </a:r>
            <a:r>
              <a:rPr lang="el-GR" dirty="0"/>
              <a:t> </a:t>
            </a:r>
            <a:r>
              <a:rPr lang="en-GB" dirty="0"/>
              <a:t>is a transition probability</a:t>
            </a:r>
          </a:p>
          <a:p>
            <a:pPr lvl="1"/>
            <a:r>
              <a:rPr lang="en-GB" dirty="0"/>
              <a:t>So we don’t care how many years an animal was alive</a:t>
            </a:r>
          </a:p>
          <a:p>
            <a:pPr lvl="1"/>
            <a:r>
              <a:rPr lang="en-GB" dirty="0"/>
              <a:t>We care if they successfully transitioned (i.e. survived) from one year to the next</a:t>
            </a:r>
          </a:p>
          <a:p>
            <a:pPr lvl="1"/>
            <a:r>
              <a:rPr lang="en-GB" dirty="0"/>
              <a:t>So the number we care about is number of transitions, not years alive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49442EC-A6F4-412E-8C34-3416C5345B35}"/>
              </a:ext>
            </a:extLst>
          </p:cNvPr>
          <p:cNvGrpSpPr/>
          <p:nvPr/>
        </p:nvGrpSpPr>
        <p:grpSpPr>
          <a:xfrm>
            <a:off x="5474584" y="2239962"/>
            <a:ext cx="6380479" cy="1844357"/>
            <a:chOff x="1567954" y="2049778"/>
            <a:chExt cx="9056092" cy="252045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9781AFC-BDC3-4988-9F83-A7470D55172A}"/>
                </a:ext>
              </a:extLst>
            </p:cNvPr>
            <p:cNvSpPr/>
            <p:nvPr/>
          </p:nvSpPr>
          <p:spPr>
            <a:xfrm>
              <a:off x="2579404" y="2947840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20DAE40-3FDB-40DB-8459-73C0E0BC6C32}"/>
                </a:ext>
              </a:extLst>
            </p:cNvPr>
            <p:cNvSpPr/>
            <p:nvPr/>
          </p:nvSpPr>
          <p:spPr>
            <a:xfrm>
              <a:off x="3646203" y="2947841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90E4675-7784-4C1C-92E0-DF638B18FEFE}"/>
                </a:ext>
              </a:extLst>
            </p:cNvPr>
            <p:cNvSpPr/>
            <p:nvPr/>
          </p:nvSpPr>
          <p:spPr>
            <a:xfrm>
              <a:off x="4713002" y="2947841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C16B176-706B-4BD0-B2C4-C0CB0598614A}"/>
                </a:ext>
              </a:extLst>
            </p:cNvPr>
            <p:cNvSpPr/>
            <p:nvPr/>
          </p:nvSpPr>
          <p:spPr>
            <a:xfrm>
              <a:off x="5779801" y="2947840"/>
              <a:ext cx="594804" cy="61255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DD5280D-DF3E-4FB0-8908-45A31B230A46}"/>
                </a:ext>
              </a:extLst>
            </p:cNvPr>
            <p:cNvSpPr/>
            <p:nvPr/>
          </p:nvSpPr>
          <p:spPr>
            <a:xfrm>
              <a:off x="6828845" y="3957675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F13867D-B198-4031-99B4-7A9208193BD9}"/>
                </a:ext>
              </a:extLst>
            </p:cNvPr>
            <p:cNvSpPr/>
            <p:nvPr/>
          </p:nvSpPr>
          <p:spPr>
            <a:xfrm>
              <a:off x="7895644" y="3957676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6BE9E6E-DF7D-4467-A2BA-E7370ED5F0ED}"/>
                </a:ext>
              </a:extLst>
            </p:cNvPr>
            <p:cNvSpPr/>
            <p:nvPr/>
          </p:nvSpPr>
          <p:spPr>
            <a:xfrm>
              <a:off x="8962443" y="3957676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75926C7-11E2-43AF-81C5-9B38D34AC417}"/>
                </a:ext>
              </a:extLst>
            </p:cNvPr>
            <p:cNvSpPr/>
            <p:nvPr/>
          </p:nvSpPr>
          <p:spPr>
            <a:xfrm>
              <a:off x="10029242" y="3957675"/>
              <a:ext cx="594804" cy="612559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D1D475D-2BE9-4B8A-B71E-AD01B471FBDE}"/>
                </a:ext>
              </a:extLst>
            </p:cNvPr>
            <p:cNvSpPr txBox="1"/>
            <p:nvPr/>
          </p:nvSpPr>
          <p:spPr>
            <a:xfrm>
              <a:off x="2555378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2018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74F1113-AC09-4BF9-9AC6-00B0ABDB322B}"/>
                </a:ext>
              </a:extLst>
            </p:cNvPr>
            <p:cNvSpPr txBox="1"/>
            <p:nvPr/>
          </p:nvSpPr>
          <p:spPr>
            <a:xfrm>
              <a:off x="3617232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2019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88BCC5D-8121-4E97-873D-154A28822030}"/>
                </a:ext>
              </a:extLst>
            </p:cNvPr>
            <p:cNvSpPr txBox="1"/>
            <p:nvPr/>
          </p:nvSpPr>
          <p:spPr>
            <a:xfrm>
              <a:off x="4684031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2020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CF4965-0ED5-4F32-B6CB-3C8D8A19E09B}"/>
                </a:ext>
              </a:extLst>
            </p:cNvPr>
            <p:cNvSpPr txBox="1"/>
            <p:nvPr/>
          </p:nvSpPr>
          <p:spPr>
            <a:xfrm>
              <a:off x="5750830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A7C7D0A-B684-4110-968F-35F532BCADCB}"/>
                </a:ext>
              </a:extLst>
            </p:cNvPr>
            <p:cNvSpPr txBox="1"/>
            <p:nvPr/>
          </p:nvSpPr>
          <p:spPr>
            <a:xfrm>
              <a:off x="6759616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657B3B1-DC8C-4C7A-86A3-8FB2EDE50A7F}"/>
                </a:ext>
              </a:extLst>
            </p:cNvPr>
            <p:cNvSpPr txBox="1"/>
            <p:nvPr/>
          </p:nvSpPr>
          <p:spPr>
            <a:xfrm>
              <a:off x="7821470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2023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E8D0255-A399-4A75-A7BA-0B627695D5B2}"/>
                </a:ext>
              </a:extLst>
            </p:cNvPr>
            <p:cNvSpPr txBox="1"/>
            <p:nvPr/>
          </p:nvSpPr>
          <p:spPr>
            <a:xfrm>
              <a:off x="8888269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2024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3464BE-528A-4140-ACAB-507D4D5FBB55}"/>
                </a:ext>
              </a:extLst>
            </p:cNvPr>
            <p:cNvSpPr txBox="1"/>
            <p:nvPr/>
          </p:nvSpPr>
          <p:spPr>
            <a:xfrm>
              <a:off x="9955068" y="2049778"/>
              <a:ext cx="652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2025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1F5D263-358D-4F2C-8C17-FDDBD33DDF55}"/>
                </a:ext>
              </a:extLst>
            </p:cNvPr>
            <p:cNvSpPr txBox="1"/>
            <p:nvPr/>
          </p:nvSpPr>
          <p:spPr>
            <a:xfrm>
              <a:off x="1585106" y="3069453"/>
              <a:ext cx="6408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Alive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6293528-FA29-4836-994B-AF15788CD5A4}"/>
                </a:ext>
              </a:extLst>
            </p:cNvPr>
            <p:cNvSpPr txBox="1"/>
            <p:nvPr/>
          </p:nvSpPr>
          <p:spPr>
            <a:xfrm>
              <a:off x="1567954" y="4079288"/>
              <a:ext cx="6751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Dead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54800B66-6FB5-4776-95B1-D8860FAC3A9B}"/>
                </a:ext>
              </a:extLst>
            </p:cNvPr>
            <p:cNvCxnSpPr>
              <a:stCxn id="6" idx="6"/>
              <a:endCxn id="7" idx="2"/>
            </p:cNvCxnSpPr>
            <p:nvPr/>
          </p:nvCxnSpPr>
          <p:spPr>
            <a:xfrm>
              <a:off x="3174208" y="3254120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67C56B94-64CE-47B1-968C-4DB5021BB7D0}"/>
                </a:ext>
              </a:extLst>
            </p:cNvPr>
            <p:cNvCxnSpPr>
              <a:cxnSpLocks/>
              <a:stCxn id="7" idx="6"/>
              <a:endCxn id="8" idx="2"/>
            </p:cNvCxnSpPr>
            <p:nvPr/>
          </p:nvCxnSpPr>
          <p:spPr>
            <a:xfrm>
              <a:off x="4241007" y="3254121"/>
              <a:ext cx="471995" cy="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F944EF9-9621-489F-B20F-2192CA152EEC}"/>
                </a:ext>
              </a:extLst>
            </p:cNvPr>
            <p:cNvCxnSpPr>
              <a:cxnSpLocks/>
              <a:stCxn id="8" idx="6"/>
              <a:endCxn id="9" idx="2"/>
            </p:cNvCxnSpPr>
            <p:nvPr/>
          </p:nvCxnSpPr>
          <p:spPr>
            <a:xfrm flipV="1">
              <a:off x="5307806" y="3254120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D654F405-C883-455D-A291-55D35EAF07DA}"/>
                </a:ext>
              </a:extLst>
            </p:cNvPr>
            <p:cNvCxnSpPr>
              <a:cxnSpLocks/>
              <a:stCxn id="10" idx="6"/>
              <a:endCxn id="11" idx="2"/>
            </p:cNvCxnSpPr>
            <p:nvPr/>
          </p:nvCxnSpPr>
          <p:spPr>
            <a:xfrm>
              <a:off x="7423649" y="4263955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3F220D78-9388-4E2C-AE63-3E1928FB434A}"/>
                </a:ext>
              </a:extLst>
            </p:cNvPr>
            <p:cNvCxnSpPr>
              <a:cxnSpLocks/>
              <a:stCxn id="11" idx="6"/>
              <a:endCxn id="12" idx="2"/>
            </p:cNvCxnSpPr>
            <p:nvPr/>
          </p:nvCxnSpPr>
          <p:spPr>
            <a:xfrm>
              <a:off x="8490448" y="4263956"/>
              <a:ext cx="471995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06714F38-6BA7-4D9D-9044-A603F0FD11D2}"/>
                </a:ext>
              </a:extLst>
            </p:cNvPr>
            <p:cNvCxnSpPr>
              <a:cxnSpLocks/>
              <a:stCxn id="12" idx="6"/>
              <a:endCxn id="13" idx="2"/>
            </p:cNvCxnSpPr>
            <p:nvPr/>
          </p:nvCxnSpPr>
          <p:spPr>
            <a:xfrm flipV="1">
              <a:off x="9557247" y="4263955"/>
              <a:ext cx="47199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7A2A06C5-D04B-45D4-8621-3C98B254FD24}"/>
                </a:ext>
              </a:extLst>
            </p:cNvPr>
            <p:cNvCxnSpPr>
              <a:cxnSpLocks/>
              <a:stCxn id="9" idx="5"/>
              <a:endCxn id="10" idx="1"/>
            </p:cNvCxnSpPr>
            <p:nvPr/>
          </p:nvCxnSpPr>
          <p:spPr>
            <a:xfrm>
              <a:off x="6287498" y="3470692"/>
              <a:ext cx="628454" cy="576690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279521B-04DB-484F-8FAD-1EC0964D0DBB}"/>
                </a:ext>
              </a:extLst>
            </p:cNvPr>
            <p:cNvSpPr txBox="1"/>
            <p:nvPr/>
          </p:nvSpPr>
          <p:spPr>
            <a:xfrm>
              <a:off x="3230508" y="2546982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dirty="0"/>
                <a:t>Φ</a:t>
              </a:r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8A826A1-7383-4198-A448-95A665E77092}"/>
                </a:ext>
              </a:extLst>
            </p:cNvPr>
            <p:cNvSpPr txBox="1"/>
            <p:nvPr/>
          </p:nvSpPr>
          <p:spPr>
            <a:xfrm>
              <a:off x="4297307" y="2546982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dirty="0"/>
                <a:t>Φ</a:t>
              </a:r>
              <a:endParaRPr lang="en-GB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282ACA3-B8CF-41F9-A6A8-9DC1A2288E20}"/>
                </a:ext>
              </a:extLst>
            </p:cNvPr>
            <p:cNvSpPr txBox="1"/>
            <p:nvPr/>
          </p:nvSpPr>
          <p:spPr>
            <a:xfrm>
              <a:off x="5315824" y="2546865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dirty="0"/>
                <a:t>Φ</a:t>
              </a:r>
              <a:endParaRPr lang="en-GB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60CCFB1-21B7-4AD3-8A56-000FAFF23B40}"/>
                  </a:ext>
                </a:extLst>
              </p:cNvPr>
              <p:cNvSpPr txBox="1"/>
              <p:nvPr/>
            </p:nvSpPr>
            <p:spPr>
              <a:xfrm>
                <a:off x="3178700" y="5179368"/>
                <a:ext cx="7418450" cy="13677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4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3 </m:t>
                          </m:r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𝑠𝑢𝑐𝑐𝑒𝑠𝑓𝑢𝑙</m:t>
                          </m:r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𝑡𝑟𝑎𝑛𝑠𝑖𝑡𝑖𝑜𝑛𝑠</m:t>
                          </m:r>
                        </m:num>
                        <m:den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8 </m:t>
                          </m:r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𝑡𝑜𝑡𝑎𝑙</m:t>
                          </m:r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𝑦𝑒𝑎𝑟𝑠</m:t>
                          </m:r>
                        </m:den>
                      </m:f>
                      <m:r>
                        <a:rPr lang="en-GB" sz="4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4000" b="0" i="1" smtClean="0">
                          <a:latin typeface="Cambria Math" panose="02040503050406030204" pitchFamily="18" charset="0"/>
                        </a:rPr>
                        <m:t>38</m:t>
                      </m:r>
                      <m:r>
                        <a:rPr lang="en-GB" sz="4000" i="1"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n-GB" sz="4000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60CCFB1-21B7-4AD3-8A56-000FAFF23B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8700" y="5179368"/>
                <a:ext cx="7418450" cy="136774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Google Shape;57;p13">
            <a:extLst>
              <a:ext uri="{FF2B5EF4-FFF2-40B4-BE49-F238E27FC236}">
                <a16:creationId xmlns:a16="http://schemas.microsoft.com/office/drawing/2014/main" id="{0D8D7B90-9DCD-4983-8B03-50E44C39E7A2}"/>
              </a:ext>
            </a:extLst>
          </p:cNvPr>
          <p:cNvSpPr/>
          <p:nvPr/>
        </p:nvSpPr>
        <p:spPr>
          <a:xfrm>
            <a:off x="4695902" y="1010708"/>
            <a:ext cx="2622625" cy="105225"/>
          </a:xfrm>
          <a:custGeom>
            <a:avLst/>
            <a:gdLst/>
            <a:ahLst/>
            <a:cxnLst/>
            <a:rect l="l" t="t" r="r" b="b"/>
            <a:pathLst>
              <a:path w="104905" h="4209" extrusionOk="0">
                <a:moveTo>
                  <a:pt x="0" y="2010"/>
                </a:moveTo>
                <a:cubicBezTo>
                  <a:pt x="34411" y="-4246"/>
                  <a:pt x="71725" y="11060"/>
                  <a:pt x="104905" y="0"/>
                </a:cubicBezTo>
              </a:path>
            </a:pathLst>
          </a:custGeom>
          <a:noFill/>
          <a:ln w="19050" cap="flat" cmpd="sng">
            <a:solidFill>
              <a:srgbClr val="4C113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A7AF839-A290-4D50-93C9-10927B803AF0}"/>
              </a:ext>
            </a:extLst>
          </p:cNvPr>
          <p:cNvSpPr/>
          <p:nvPr/>
        </p:nvSpPr>
        <p:spPr>
          <a:xfrm>
            <a:off x="6645938" y="2603708"/>
            <a:ext cx="1796106" cy="382398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5422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6" grpId="0"/>
      <p:bldP spid="3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733</TotalTime>
  <Words>1894</Words>
  <Application>Microsoft Office PowerPoint</Application>
  <PresentationFormat>Widescreen</PresentationFormat>
  <Paragraphs>651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Calibri Light</vt:lpstr>
      <vt:lpstr>Calibri</vt:lpstr>
      <vt:lpstr>Cambria Math</vt:lpstr>
      <vt:lpstr>Arial</vt:lpstr>
      <vt:lpstr>Office Theme</vt:lpstr>
      <vt:lpstr>Estimating vital rates</vt:lpstr>
      <vt:lpstr>What is a closed population?</vt:lpstr>
      <vt:lpstr>You’ve estimated population size, now what?</vt:lpstr>
      <vt:lpstr>What is an open population?</vt:lpstr>
      <vt:lpstr>What is the cause of a population decline?</vt:lpstr>
      <vt:lpstr>My dog’s life</vt:lpstr>
      <vt:lpstr>A state-space model</vt:lpstr>
      <vt:lpstr>How do we calculate survival?</vt:lpstr>
      <vt:lpstr>Lots of problems with this approach</vt:lpstr>
      <vt:lpstr>Next problem</vt:lpstr>
      <vt:lpstr>The same but with multiple animals</vt:lpstr>
      <vt:lpstr>Pop quiz</vt:lpstr>
      <vt:lpstr>We work with wild animals, not pets</vt:lpstr>
      <vt:lpstr>My dog’s life</vt:lpstr>
      <vt:lpstr>Individual capture history for a pet</vt:lpstr>
      <vt:lpstr>Our old friend, incomplete registration</vt:lpstr>
      <vt:lpstr>Individual capture history for a leopard</vt:lpstr>
      <vt:lpstr>Individual capture history for a leopard</vt:lpstr>
      <vt:lpstr>We need to distinguish mortality and non-detection</vt:lpstr>
      <vt:lpstr>State process model</vt:lpstr>
      <vt:lpstr>Observation process model</vt:lpstr>
      <vt:lpstr>Still using MLE</vt:lpstr>
      <vt:lpstr>How we use observed to estimate unobserved</vt:lpstr>
      <vt:lpstr>With multiple individuals</vt:lpstr>
      <vt:lpstr>What is an open population?</vt:lpstr>
      <vt:lpstr>Each year, there is a new individuals (i.e. cohorts)</vt:lpstr>
      <vt:lpstr>This cohort structure is reflected in MARK</vt:lpstr>
      <vt:lpstr>tl;dr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Estimating vital rates</dc:title>
  <dc:creator>Deon Roos</dc:creator>
  <cp:lastModifiedBy>Deon Roos</cp:lastModifiedBy>
  <cp:revision>36</cp:revision>
  <dcterms:created xsi:type="dcterms:W3CDTF">2021-01-14T08:48:28Z</dcterms:created>
  <dcterms:modified xsi:type="dcterms:W3CDTF">2021-01-15T19:36:46Z</dcterms:modified>
</cp:coreProperties>
</file>

<file path=docProps/thumbnail.jpeg>
</file>